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2"/>
  </p:sldMasterIdLst>
  <p:notesMasterIdLst>
    <p:notesMasterId r:id="rId28"/>
  </p:notesMasterIdLst>
  <p:handoutMasterIdLst>
    <p:handoutMasterId r:id="rId29"/>
  </p:handoutMasterIdLst>
  <p:sldIdLst>
    <p:sldId id="256" r:id="rId13"/>
    <p:sldId id="260" r:id="rId14"/>
    <p:sldId id="257" r:id="rId15"/>
    <p:sldId id="272" r:id="rId16"/>
    <p:sldId id="278" r:id="rId17"/>
    <p:sldId id="271" r:id="rId18"/>
    <p:sldId id="277" r:id="rId19"/>
    <p:sldId id="262" r:id="rId20"/>
    <p:sldId id="266" r:id="rId21"/>
    <p:sldId id="273" r:id="rId22"/>
    <p:sldId id="276" r:id="rId23"/>
    <p:sldId id="265" r:id="rId24"/>
    <p:sldId id="267" r:id="rId25"/>
    <p:sldId id="264" r:id="rId26"/>
    <p:sldId id="279" r:id="rId27"/>
  </p:sldIdLst>
  <p:sldSz cx="12190413" cy="6858000"/>
  <p:notesSz cx="6858000" cy="9144000"/>
  <p:custDataLst>
    <p:tags r:id="rId30"/>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48"/>
    <a:srgbClr val="1FD082"/>
    <a:srgbClr val="2F3EEA"/>
    <a:srgbClr val="FFFFFF"/>
    <a:srgbClr val="990000"/>
    <a:srgbClr val="000000"/>
    <a:srgbClr val="FFCC00"/>
    <a:srgbClr val="FF6600"/>
    <a:srgbClr val="FF0000"/>
    <a:srgbClr val="FF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80136" autoAdjust="0"/>
  </p:normalViewPr>
  <p:slideViewPr>
    <p:cSldViewPr showGuides="1">
      <p:cViewPr varScale="1">
        <p:scale>
          <a:sx n="101" d="100"/>
          <a:sy n="101" d="100"/>
        </p:scale>
        <p:origin x="1040" y="192"/>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tags" Target="tags/tag1.xml"/><Relationship Id="rId8" Type="http://schemas.openxmlformats.org/officeDocument/2006/relationships/customXml" Target="../customXml/item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100" b="1" i="0" u="none" strike="noStrike" dirty="0">
                <a:solidFill>
                  <a:srgbClr val="000000"/>
                </a:solidFill>
                <a:effectLst/>
                <a:latin typeface="Arial" panose="020B0604020202020204" pitchFamily="34" charset="0"/>
              </a:rPr>
              <a:t>Active Learning</a:t>
            </a:r>
            <a:endParaRPr lang="en-GB" b="0" dirty="0">
              <a:effectLst/>
            </a:endParaRPr>
          </a:p>
          <a:p>
            <a:pPr rtl="0">
              <a:spcBef>
                <a:spcPts val="0"/>
              </a:spcBef>
              <a:spcAft>
                <a:spcPts val="0"/>
              </a:spcAft>
            </a:pPr>
            <a:r>
              <a:rPr lang="en-GB" sz="1100" b="0" i="0" u="none" strike="noStrike" dirty="0">
                <a:solidFill>
                  <a:srgbClr val="000000"/>
                </a:solidFill>
                <a:effectLst/>
                <a:latin typeface="Arial" panose="020B0604020202020204" pitchFamily="34" charset="0"/>
              </a:rPr>
              <a:t>The motivation behind active learning is:</a:t>
            </a:r>
            <a:endParaRPr lang="en-GB" b="0"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Annotating data is expensive.</a:t>
            </a:r>
          </a:p>
          <a:p>
            <a:pPr marL="742950" lvl="1" indent="-285750" rtl="0" fontAlgn="base">
              <a:spcBef>
                <a:spcPts val="0"/>
              </a:spcBef>
              <a:spcAft>
                <a:spcPts val="0"/>
              </a:spcAft>
              <a:buFont typeface="Arial" panose="020B0604020202020204" pitchFamily="34" charset="0"/>
              <a:buChar char="•"/>
            </a:pP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all samples is expensive and leads to redundant labels.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randomly also leads to redundant samples. By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actively the aim is to reduce the number of redundant samples by querying samples that maximize information gain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model parameters.</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At the same time Modern deep neural networks are data hungry.</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Sample data points that maximize information gain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model parameters.</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Guide the sampling process during parameter optimization, to learn faster. The data sampling is considered active</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Reduce cost of training ML models.</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advantage of AL is that it often results in dramatic reductions in the amount of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required to train an ML system (and therefore cost and time). </a:t>
            </a:r>
          </a:p>
          <a:p>
            <a:pPr rtl="0">
              <a:spcBef>
                <a:spcPts val="0"/>
              </a:spcBef>
              <a:spcAft>
                <a:spcPts val="0"/>
              </a:spcAft>
            </a:pPr>
            <a:br>
              <a:rPr lang="en-GB" b="0" dirty="0">
                <a:effectLst/>
              </a:rPr>
            </a:br>
            <a:r>
              <a:rPr lang="en-GB" sz="1100" b="0" i="0" u="none" strike="noStrike" dirty="0">
                <a:solidFill>
                  <a:srgbClr val="000000"/>
                </a:solidFill>
                <a:effectLst/>
                <a:latin typeface="Arial" panose="020B0604020202020204" pitchFamily="34" charset="0"/>
              </a:rPr>
              <a:t>Bayesian Active Learning</a:t>
            </a:r>
            <a:endParaRPr lang="en-GB" b="0"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Consider the uncertainty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the model parameters.</a:t>
            </a:r>
          </a:p>
          <a:p>
            <a:endParaRPr lang="en-GB" dirty="0"/>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274156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intention was to replicate the paper Deep Bayesian Active Learning With Image Data.</a:t>
            </a:r>
          </a:p>
          <a:p>
            <a:endParaRPr lang="en-DK" dirty="0"/>
          </a:p>
          <a:p>
            <a:r>
              <a:rPr lang="en-DK" dirty="0"/>
              <a:t>Setup:</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DK" dirty="0"/>
              <a:t>- MC dropout T = 10</a:t>
            </a:r>
          </a:p>
          <a:p>
            <a:endParaRPr lang="en-DK" dirty="0"/>
          </a:p>
          <a:p>
            <a:endParaRPr lang="en-DK" dirty="0"/>
          </a:p>
          <a:p>
            <a:endParaRPr lang="en-DK" dirty="0"/>
          </a:p>
          <a:p>
            <a:r>
              <a:rPr lang="en-DK" dirty="0"/>
              <a:t>Results:</a:t>
            </a:r>
          </a:p>
          <a:p>
            <a:r>
              <a:rPr lang="en-DK" dirty="0"/>
              <a:t>It was replicated. The Active Learning strategies learn faster and plateau at a higher accuracy.</a:t>
            </a:r>
          </a:p>
          <a:p>
            <a:endParaRPr lang="en-DK" dirty="0"/>
          </a:p>
          <a:p>
            <a:endParaRPr lang="en-DK" dirty="0"/>
          </a:p>
          <a:p>
            <a:pPr rtl="0">
              <a:spcBef>
                <a:spcPts val="1800"/>
              </a:spcBef>
              <a:spcAft>
                <a:spcPts val="600"/>
              </a:spcAft>
            </a:pPr>
            <a:r>
              <a:rPr lang="en-GB" sz="1800" b="0" i="0" u="none" strike="noStrike" dirty="0">
                <a:solidFill>
                  <a:srgbClr val="000000"/>
                </a:solidFill>
                <a:effectLst/>
                <a:latin typeface="Arial" panose="020B0604020202020204" pitchFamily="34" charset="0"/>
              </a:rPr>
              <a:t>11. MNIST - Learning Curves</a:t>
            </a:r>
            <a:endParaRPr lang="en-GB" b="1" dirty="0">
              <a:effectLst/>
            </a:endParaRP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We wanted to investigate whether AL is preferred in a classification task. MNIST.</a:t>
            </a: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It was found that active learning leads to faster learning and plateauing at a higher accuracy.</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11</a:t>
            </a:fld>
            <a:endParaRPr lang="da-DK" dirty="0"/>
          </a:p>
        </p:txBody>
      </p:sp>
    </p:spTree>
    <p:extLst>
      <p:ext uri="{BB962C8B-B14F-4D97-AF65-F5344CB8AC3E}">
        <p14:creationId xmlns:p14="http://schemas.microsoft.com/office/powerpoint/2010/main" val="2721596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Batch aware methods are necessary as Deep Neural Networks are expensive to train, meaning that adding only one data point to the training set does not justify re-training of the model considering the small amount of additional information gained from a single data point.</a:t>
            </a:r>
          </a:p>
          <a:p>
            <a:pPr>
              <a:buFont typeface="Arial" panose="020B0604020202020204" pitchFamily="34" charset="0"/>
              <a:buChar char="•"/>
            </a:pPr>
            <a:r>
              <a:rPr lang="en-GB" dirty="0"/>
              <a:t>Non batch aware acquisition functions can be and are used to query multiple data points, however this is not optimal, since the highest ranking data points are often similar. Batch aware methods such as </a:t>
            </a:r>
            <a:r>
              <a:rPr lang="en-GB" dirty="0" err="1"/>
              <a:t>BatchBALD</a:t>
            </a:r>
            <a:r>
              <a:rPr lang="en-GB" dirty="0"/>
              <a:t> takes this correlation between the data points in the query set, maximising the diversity of the queried samples.</a:t>
            </a:r>
          </a:p>
          <a:p>
            <a:endParaRPr lang="en-DK" dirty="0"/>
          </a:p>
          <a:p>
            <a:endParaRPr lang="en-DK" dirty="0"/>
          </a:p>
          <a:p>
            <a:r>
              <a:rPr lang="en-DK" dirty="0"/>
              <a:t>SAY this:</a:t>
            </a:r>
          </a:p>
          <a:p>
            <a:r>
              <a:rPr lang="en-DK" dirty="0"/>
              <a:t>BALD for multiple samples sums up the mutual information for each sample, whic</a:t>
            </a:r>
            <a:r>
              <a:rPr lang="en-GB" dirty="0"/>
              <a:t>h</a:t>
            </a:r>
            <a:r>
              <a:rPr lang="en-DK" dirty="0"/>
              <a:t> means that the overlaps are doulbe counted.</a:t>
            </a:r>
          </a:p>
          <a:p>
            <a:r>
              <a:rPr lang="en-DK" dirty="0"/>
              <a:t>BatchBALD conisders the joint mutual iniormation.     </a:t>
            </a:r>
          </a:p>
          <a:p>
            <a:endParaRPr lang="en-DK" dirty="0"/>
          </a:p>
          <a:p>
            <a:endParaRPr lang="en-DK" dirty="0"/>
          </a:p>
          <a:p>
            <a:endParaRPr lang="en-DK" dirty="0"/>
          </a:p>
          <a:p>
            <a:pPr rtl="0">
              <a:spcBef>
                <a:spcPts val="1800"/>
              </a:spcBef>
              <a:spcAft>
                <a:spcPts val="600"/>
              </a:spcAft>
            </a:pPr>
            <a:r>
              <a:rPr lang="en-GB" sz="1600" b="0" i="0" u="none" strike="noStrike" dirty="0">
                <a:solidFill>
                  <a:srgbClr val="000000"/>
                </a:solidFill>
                <a:effectLst/>
                <a:latin typeface="Arial" panose="020B0604020202020204" pitchFamily="34" charset="0"/>
              </a:rPr>
              <a:t>12. Batch aware methods</a:t>
            </a:r>
            <a:endParaRPr lang="en-GB" b="1"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However, training a deep neural network is computationally expensive, and batch aware acquisition functions are therefore needed.</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key challenge is to ensure that the batch of samples is diverse, so we maximize information gain.</a:t>
            </a:r>
          </a:p>
          <a:p>
            <a:pPr rtl="0">
              <a:spcBef>
                <a:spcPts val="0"/>
              </a:spcBef>
              <a:spcAft>
                <a:spcPts val="0"/>
              </a:spcAft>
            </a:pPr>
            <a:br>
              <a:rPr lang="en-GB" b="0" dirty="0">
                <a:effectLst/>
              </a:rPr>
            </a:br>
            <a:r>
              <a:rPr lang="en-GB" sz="1100" b="0" i="0" u="none" strike="noStrike" dirty="0">
                <a:solidFill>
                  <a:srgbClr val="000000"/>
                </a:solidFill>
                <a:effectLst/>
                <a:latin typeface="Arial" panose="020B0604020202020204" pitchFamily="34" charset="0"/>
              </a:rPr>
              <a:t>Equations:</a:t>
            </a:r>
            <a:endParaRPr lang="en-GB" b="0"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naive extension of BALD would sum the individual mutual information scores for each data point in the batch.</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However, this can lead to samples that are very similar (</a:t>
            </a:r>
            <a:r>
              <a:rPr lang="en-GB" sz="1100" b="0" i="0" u="none" strike="noStrike" dirty="0" err="1">
                <a:solidFill>
                  <a:srgbClr val="000000"/>
                </a:solidFill>
                <a:effectLst/>
                <a:latin typeface="Arial" panose="020B0604020202020204" pitchFamily="34" charset="0"/>
              </a:rPr>
              <a:t>redudancy</a:t>
            </a:r>
            <a:r>
              <a:rPr lang="en-GB" sz="1100" b="0" i="0" u="none" strike="noStrike" dirty="0">
                <a:solidFill>
                  <a:srgbClr val="000000"/>
                </a:solidFill>
                <a:effectLst/>
                <a:latin typeface="Arial" panose="020B0604020202020204" pitchFamily="34" charset="0"/>
              </a:rPr>
              <a:t>)</a:t>
            </a: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Figure</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BALD as a sum of individual intersections, where the overlaps are double counted.</a:t>
            </a:r>
          </a:p>
          <a:p>
            <a:pPr rtl="0" fontAlgn="base">
              <a:spcBef>
                <a:spcPts val="0"/>
              </a:spcBef>
              <a:spcAft>
                <a:spcPts val="0"/>
              </a:spcAft>
              <a:buFont typeface="Arial" panose="020B0604020202020204" pitchFamily="34" charset="0"/>
              <a:buChar char="•"/>
            </a:pP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on the other hand, </a:t>
            </a:r>
            <a:r>
              <a:rPr lang="en-GB" sz="1100" b="1" i="0" u="none" strike="noStrike" dirty="0">
                <a:solidFill>
                  <a:srgbClr val="000000"/>
                </a:solidFill>
                <a:effectLst/>
                <a:latin typeface="Arial" panose="020B0604020202020204" pitchFamily="34" charset="0"/>
              </a:rPr>
              <a:t>considers the joint mutual information.</a:t>
            </a:r>
            <a:r>
              <a:rPr lang="en-GB" sz="1100" b="0" i="0" u="none" strike="noStrike" dirty="0">
                <a:solidFill>
                  <a:srgbClr val="000000"/>
                </a:solidFill>
                <a:effectLst/>
                <a:latin typeface="Arial" panose="020B0604020202020204" pitchFamily="34" charset="0"/>
              </a:rPr>
              <a:t>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Instead of summing the mutual information of individual data points with the model parameters, </a:t>
            </a: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computes the mutual information between the set of all labels in the batch and the model parameters.</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This means that </a:t>
            </a: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takes into account the information gained about the parameters from the entire batch combined,</a:t>
            </a:r>
            <a:r>
              <a:rPr lang="en-GB" sz="1100" b="1" i="0" u="none" strike="noStrike" dirty="0">
                <a:solidFill>
                  <a:srgbClr val="000000"/>
                </a:solidFill>
                <a:effectLst/>
                <a:latin typeface="Arial" panose="020B0604020202020204" pitchFamily="34" charset="0"/>
              </a:rPr>
              <a:t> rather than considering each point's contribution independently.</a:t>
            </a:r>
            <a:endParaRPr lang="en-GB" sz="11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Reduces redundancy in the batch.</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other words:</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Considers the correlation between the samples in the batch.</a:t>
            </a: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Figure</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BALD as a sum of individual intersections, where the overlaps are double counted.</a:t>
            </a:r>
          </a:p>
          <a:p>
            <a:pPr marL="742950" lvl="1" indent="-285750" rtl="0" fontAlgn="base">
              <a:spcBef>
                <a:spcPts val="0"/>
              </a:spcBef>
              <a:spcAft>
                <a:spcPts val="0"/>
              </a:spcAft>
              <a:buFont typeface="Arial" panose="020B0604020202020204" pitchFamily="34" charset="0"/>
              <a:buChar char="•"/>
            </a:pP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takes the overlap between samples into account.</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Does not double count the overlaps in the figure.</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first term is the joint entropy and is difficult to compute.</a:t>
            </a:r>
          </a:p>
          <a:p>
            <a:pPr rtl="0">
              <a:spcBef>
                <a:spcPts val="0"/>
              </a:spcBef>
              <a:spcAft>
                <a:spcPts val="0"/>
              </a:spcAft>
            </a:pPr>
            <a:br>
              <a:rPr lang="en-GB" b="0" dirty="0">
                <a:effectLst/>
              </a:rPr>
            </a:br>
            <a:r>
              <a:rPr lang="en-GB" sz="1100" b="1" i="0" u="none" strike="noStrike" dirty="0">
                <a:solidFill>
                  <a:srgbClr val="000000"/>
                </a:solidFill>
                <a:effectLst/>
                <a:latin typeface="Arial" panose="020B0604020202020204" pitchFamily="34" charset="0"/>
              </a:rPr>
              <a:t>Computed by:</a:t>
            </a:r>
            <a:endParaRPr lang="en-GB" b="0" dirty="0">
              <a:effectLst/>
            </a:endParaRP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Difficult since all combinations of batches has to be evaluated, which increase exponentially as a function of the batch size.</a:t>
            </a:r>
            <a:endParaRPr lang="en-GB" sz="11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is computed using a greedy approach.</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For each 1,..b samples in the batch, the datapoint that maximizes the joint mutual information is added.</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All possible combinations of batches has to be improved to calculate the exact </a:t>
            </a: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but the number of combinations increase exponentially as the batch size increase. </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Therefore </a:t>
            </a:r>
            <a:r>
              <a:rPr lang="en-GB" sz="1100" b="0" i="0" u="none" strike="noStrike" dirty="0" err="1">
                <a:solidFill>
                  <a:srgbClr val="000000"/>
                </a:solidFill>
                <a:effectLst/>
                <a:latin typeface="Arial" panose="020B0604020202020204" pitchFamily="34" charset="0"/>
              </a:rPr>
              <a:t>BatchBALD</a:t>
            </a:r>
            <a:r>
              <a:rPr lang="en-GB" sz="1100" b="0" i="0" u="none" strike="noStrike" dirty="0">
                <a:solidFill>
                  <a:srgbClr val="000000"/>
                </a:solidFill>
                <a:effectLst/>
                <a:latin typeface="Arial" panose="020B0604020202020204" pitchFamily="34" charset="0"/>
              </a:rPr>
              <a:t> typically employs a greedy approach to select data points one at a time, each time choosing the point that, when added to the batch, maximizes the joint mutual information. This approximation helps manage computational costs while still aiming to select a diverse and informative batch of data points.</a:t>
            </a:r>
          </a:p>
          <a:p>
            <a:pPr rtl="0">
              <a:spcBef>
                <a:spcPts val="0"/>
              </a:spcBef>
              <a:spcAft>
                <a:spcPts val="0"/>
              </a:spcAft>
            </a:pPr>
            <a:br>
              <a:rPr lang="en-GB" b="0" dirty="0">
                <a:effectLst/>
              </a:rPr>
            </a:br>
            <a:r>
              <a:rPr lang="en-GB" sz="1100" b="0" i="0" u="none" strike="noStrike" dirty="0">
                <a:solidFill>
                  <a:srgbClr val="000000"/>
                </a:solidFill>
                <a:effectLst/>
                <a:latin typeface="Arial" panose="020B0604020202020204" pitchFamily="34" charset="0"/>
              </a:rPr>
              <a:t>I did not implement this myself.</a:t>
            </a:r>
            <a:endParaRPr lang="en-GB" b="0" dirty="0">
              <a:effectLst/>
            </a:endParaRPr>
          </a:p>
          <a:p>
            <a:br>
              <a:rPr lang="en-GB" dirty="0"/>
            </a:br>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12</a:t>
            </a:fld>
            <a:endParaRPr lang="da-DK" dirty="0"/>
          </a:p>
        </p:txBody>
      </p:sp>
    </p:spTree>
    <p:extLst>
      <p:ext uri="{BB962C8B-B14F-4D97-AF65-F5344CB8AC3E}">
        <p14:creationId xmlns:p14="http://schemas.microsoft.com/office/powerpoint/2010/main" val="2497399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Query size was set to 4, since calculating BatchBALD requires a lot of memory.</a:t>
            </a:r>
          </a:p>
          <a:p>
            <a:endParaRPr lang="en-DK" dirty="0"/>
          </a:p>
          <a:p>
            <a:endParaRPr lang="en-DK" dirty="0"/>
          </a:p>
          <a:p>
            <a:endParaRPr lang="en-DK" dirty="0"/>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No difference between BALD and </a:t>
            </a:r>
            <a:r>
              <a:rPr lang="en-GB" sz="1800" b="0" i="0" u="none" strike="noStrike" dirty="0" err="1">
                <a:solidFill>
                  <a:srgbClr val="000000"/>
                </a:solidFill>
                <a:effectLst/>
                <a:latin typeface="Arial" panose="020B0604020202020204" pitchFamily="34" charset="0"/>
              </a:rPr>
              <a:t>BatchBALD</a:t>
            </a:r>
            <a:r>
              <a:rPr lang="en-GB" sz="1800" b="0" i="0" u="none" strike="noStrike" dirty="0">
                <a:solidFill>
                  <a:srgbClr val="000000"/>
                </a:solidFill>
                <a:effectLst/>
                <a:latin typeface="Arial" panose="020B0604020202020204" pitchFamily="34" charset="0"/>
              </a:rPr>
              <a:t> was found, but the batch size was small, 4.</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A larger batch size would likely change the results, but increasing the batch size increases the memory footprint.</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13</a:t>
            </a:fld>
            <a:endParaRPr lang="da-DK" dirty="0"/>
          </a:p>
        </p:txBody>
      </p:sp>
    </p:spTree>
    <p:extLst>
      <p:ext uri="{BB962C8B-B14F-4D97-AF65-F5344CB8AC3E}">
        <p14:creationId xmlns:p14="http://schemas.microsoft.com/office/powerpoint/2010/main" val="575290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14</a:t>
            </a:fld>
            <a:endParaRPr lang="da-DK" dirty="0"/>
          </a:p>
        </p:txBody>
      </p:sp>
    </p:spTree>
    <p:extLst>
      <p:ext uri="{BB962C8B-B14F-4D97-AF65-F5344CB8AC3E}">
        <p14:creationId xmlns:p14="http://schemas.microsoft.com/office/powerpoint/2010/main" val="296873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GB" b="1" dirty="0">
              <a:solidFill>
                <a:srgbClr val="000000"/>
              </a:solidFill>
              <a:effectLst/>
              <a:latin typeface="Helvetica Neue" panose="02000503000000020004" pitchFamily="2"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pPr rtl="0">
              <a:spcBef>
                <a:spcPts val="0"/>
              </a:spcBef>
              <a:spcAft>
                <a:spcPts val="0"/>
              </a:spcAft>
            </a:pPr>
            <a:r>
              <a:rPr lang="en-GB" sz="1100" b="1" i="0" u="none" strike="noStrike" dirty="0">
                <a:solidFill>
                  <a:srgbClr val="000000"/>
                </a:solidFill>
                <a:effectLst/>
                <a:latin typeface="Arial" panose="020B0604020202020204" pitchFamily="34" charset="0"/>
              </a:rPr>
              <a:t>Active Learning</a:t>
            </a:r>
            <a:endParaRPr lang="en-GB" b="0" dirty="0">
              <a:effectLst/>
            </a:endParaRPr>
          </a:p>
          <a:p>
            <a:pPr rtl="0">
              <a:spcBef>
                <a:spcPts val="0"/>
              </a:spcBef>
              <a:spcAft>
                <a:spcPts val="0"/>
              </a:spcAft>
            </a:pPr>
            <a:r>
              <a:rPr lang="en-GB" sz="1100" b="0" i="0" u="none" strike="noStrike" dirty="0">
                <a:solidFill>
                  <a:srgbClr val="000000"/>
                </a:solidFill>
                <a:effectLst/>
                <a:latin typeface="Arial" panose="020B0604020202020204" pitchFamily="34" charset="0"/>
              </a:rPr>
              <a:t>The motivation behind active learning is:</a:t>
            </a:r>
            <a:endParaRPr lang="en-GB" b="0"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Annotating data is expensive.</a:t>
            </a:r>
          </a:p>
          <a:p>
            <a:pPr marL="742950" lvl="1" indent="-285750" rtl="0" fontAlgn="base">
              <a:spcBef>
                <a:spcPts val="0"/>
              </a:spcBef>
              <a:spcAft>
                <a:spcPts val="0"/>
              </a:spcAft>
              <a:buFont typeface="Arial" panose="020B0604020202020204" pitchFamily="34" charset="0"/>
              <a:buChar char="•"/>
            </a:pP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all samples is expensive and leads to redundant labels.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randomly also leads to redundant samples. By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actively the aim is to reduce the number of redundant samples by querying samples that maximize information gain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model parameters.</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At the same time Modern deep neural networks are data hungry.</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Sample data points that maximize information gain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model parameters.</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Guide the sampling process during parameter optimization, to learn faster. The data sampling is considered active</a:t>
            </a: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Reduce cost of training ML models.</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advantage of AL is that it often results in dramatic reductions in the amount of </a:t>
            </a:r>
            <a:r>
              <a:rPr lang="en-GB" sz="1100" b="0" i="0" u="none" strike="noStrike" dirty="0" err="1">
                <a:solidFill>
                  <a:srgbClr val="000000"/>
                </a:solidFill>
                <a:effectLst/>
                <a:latin typeface="Arial" panose="020B0604020202020204" pitchFamily="34" charset="0"/>
              </a:rPr>
              <a:t>labeling</a:t>
            </a:r>
            <a:r>
              <a:rPr lang="en-GB" sz="1100" b="0" i="0" u="none" strike="noStrike" dirty="0">
                <a:solidFill>
                  <a:srgbClr val="000000"/>
                </a:solidFill>
                <a:effectLst/>
                <a:latin typeface="Arial" panose="020B0604020202020204" pitchFamily="34" charset="0"/>
              </a:rPr>
              <a:t> required to train an ML system (and therefore cost and time). </a:t>
            </a:r>
          </a:p>
          <a:p>
            <a:pPr rtl="0">
              <a:spcBef>
                <a:spcPts val="0"/>
              </a:spcBef>
              <a:spcAft>
                <a:spcPts val="0"/>
              </a:spcAft>
            </a:pPr>
            <a:br>
              <a:rPr lang="en-GB" b="0" dirty="0">
                <a:effectLst/>
              </a:rPr>
            </a:br>
            <a:r>
              <a:rPr lang="en-GB" sz="1100" b="0" i="0" u="none" strike="noStrike" dirty="0">
                <a:solidFill>
                  <a:srgbClr val="000000"/>
                </a:solidFill>
                <a:effectLst/>
                <a:latin typeface="Arial" panose="020B0604020202020204" pitchFamily="34" charset="0"/>
              </a:rPr>
              <a:t>Bayesian Active Learning</a:t>
            </a:r>
            <a:endParaRPr lang="en-GB" b="0" dirty="0">
              <a:effectLst/>
            </a:endParaRPr>
          </a:p>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Consider the uncertainty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the model parameters.</a:t>
            </a:r>
          </a:p>
          <a:p>
            <a:br>
              <a:rPr lang="en-GB" b="0" dirty="0">
                <a:effectLst/>
              </a:rPr>
            </a:br>
            <a:br>
              <a:rPr lang="en-GB" b="0" dirty="0">
                <a:effectLst/>
              </a:rPr>
            </a:br>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3</a:t>
            </a:fld>
            <a:endParaRPr lang="da-DK" dirty="0"/>
          </a:p>
        </p:txBody>
      </p:sp>
    </p:spTree>
    <p:extLst>
      <p:ext uri="{BB962C8B-B14F-4D97-AF65-F5344CB8AC3E}">
        <p14:creationId xmlns:p14="http://schemas.microsoft.com/office/powerpoint/2010/main" val="40862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active learning framework consists of the following steps and can be implemented by implementing an active learning dataset class in </a:t>
            </a:r>
            <a:r>
              <a:rPr lang="en-GB" sz="1800" b="0" i="0" u="none" strike="noStrike" dirty="0" err="1">
                <a:solidFill>
                  <a:srgbClr val="000000"/>
                </a:solidFill>
                <a:effectLst/>
                <a:latin typeface="Arial" panose="020B0604020202020204" pitchFamily="34" charset="0"/>
              </a:rPr>
              <a:t>pytorch</a:t>
            </a:r>
            <a:r>
              <a:rPr lang="en-GB" sz="1800" b="0" i="0" u="none" strike="noStrike" dirty="0">
                <a:solidFill>
                  <a:srgbClr val="000000"/>
                </a:solidFill>
                <a:effectLst/>
                <a:latin typeface="Arial" panose="020B0604020202020204" pitchFamily="34" charset="0"/>
              </a:rPr>
              <a:t>.</a:t>
            </a:r>
          </a:p>
          <a:p>
            <a:pPr rtl="0">
              <a:spcBef>
                <a:spcPts val="0"/>
              </a:spcBef>
              <a:spcAft>
                <a:spcPts val="0"/>
              </a:spcAft>
            </a:pPr>
            <a:r>
              <a:rPr lang="en-GB" sz="1800" b="1" i="0" u="none" strike="noStrike" dirty="0">
                <a:solidFill>
                  <a:srgbClr val="000000"/>
                </a:solidFill>
                <a:effectLst/>
                <a:latin typeface="Arial" panose="020B0604020202020204" pitchFamily="34" charset="0"/>
              </a:rPr>
              <a:t>Steps</a:t>
            </a:r>
            <a:endParaRPr lang="en-GB" b="0" dirty="0">
              <a:effectLst/>
            </a:endParaRP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A model is trained on a small amount of data (the initial training set),</a:t>
            </a: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and an acquisition function is used to select data points to ask an external oracle for a label.</a:t>
            </a: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The acquisition function selects one or more points from a pool of unlabelled data points, with the pool points lying outside of the training set.</a:t>
            </a: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An oracle (often a human expert) labels the selected data points, these are added to the training set,</a:t>
            </a:r>
          </a:p>
          <a:p>
            <a:pPr rtl="0" fontAlgn="base">
              <a:spcBef>
                <a:spcPts val="0"/>
              </a:spcBef>
              <a:spcAft>
                <a:spcPts val="0"/>
              </a:spcAft>
              <a:buFont typeface="+mj-lt"/>
              <a:buAutoNum type="arabicPeriod"/>
            </a:pPr>
            <a:r>
              <a:rPr lang="en-GB" sz="1800" b="0" i="0" u="none" strike="noStrike" dirty="0">
                <a:solidFill>
                  <a:srgbClr val="000000"/>
                </a:solidFill>
                <a:effectLst/>
                <a:latin typeface="Arial" panose="020B0604020202020204" pitchFamily="34" charset="0"/>
              </a:rPr>
              <a:t>and a new model is trained on the updated training set. This process is then repeated, with the training set increasing in size over time. </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4</a:t>
            </a:fld>
            <a:endParaRPr lang="da-DK" dirty="0"/>
          </a:p>
        </p:txBody>
      </p:sp>
    </p:spTree>
    <p:extLst>
      <p:ext uri="{BB962C8B-B14F-4D97-AF65-F5344CB8AC3E}">
        <p14:creationId xmlns:p14="http://schemas.microsoft.com/office/powerpoint/2010/main" val="133988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800" b="0" i="0" u="none" strike="noStrike" dirty="0">
                <a:solidFill>
                  <a:srgbClr val="000000"/>
                </a:solidFill>
                <a:effectLst/>
                <a:latin typeface="Arial" panose="020B0604020202020204" pitchFamily="34" charset="0"/>
              </a:rPr>
              <a:t>5. Problem Formulation</a:t>
            </a:r>
            <a:endParaRPr lang="en-GB" b="1" dirty="0">
              <a:effectLst/>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If we consider a classification problem.</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We have a </a:t>
            </a:r>
            <a:r>
              <a:rPr lang="en-GB" sz="1800" b="0" i="0" u="none" strike="noStrike" dirty="0" err="1">
                <a:solidFill>
                  <a:srgbClr val="000000"/>
                </a:solidFill>
                <a:effectLst/>
                <a:latin typeface="Arial" panose="020B0604020202020204" pitchFamily="34" charset="0"/>
              </a:rPr>
              <a:t>labeled</a:t>
            </a:r>
            <a:r>
              <a:rPr lang="en-GB" sz="1800" b="0" i="0" u="none" strike="noStrike" dirty="0">
                <a:solidFill>
                  <a:srgbClr val="000000"/>
                </a:solidFill>
                <a:effectLst/>
                <a:latin typeface="Arial" panose="020B0604020202020204" pitchFamily="34" charset="0"/>
              </a:rPr>
              <a:t> and </a:t>
            </a:r>
            <a:r>
              <a:rPr lang="en-GB" sz="1800" b="0" i="0" u="none" strike="noStrike" dirty="0" err="1">
                <a:solidFill>
                  <a:srgbClr val="000000"/>
                </a:solidFill>
                <a:effectLst/>
                <a:latin typeface="Arial" panose="020B0604020202020204" pitchFamily="34" charset="0"/>
              </a:rPr>
              <a:t>unlabeled</a:t>
            </a:r>
            <a:r>
              <a:rPr lang="en-GB" sz="1800" b="0" i="0" u="none" strike="noStrike" dirty="0">
                <a:solidFill>
                  <a:srgbClr val="000000"/>
                </a:solidFill>
                <a:effectLst/>
                <a:latin typeface="Arial" panose="020B0604020202020204" pitchFamily="34" charset="0"/>
              </a:rPr>
              <a:t> pool of data.</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We select data points to add to the training pool by scoring all samples in the </a:t>
            </a:r>
            <a:r>
              <a:rPr lang="en-GB" sz="1800" b="0" i="0" u="none" strike="noStrike" dirty="0" err="1">
                <a:solidFill>
                  <a:srgbClr val="000000"/>
                </a:solidFill>
                <a:effectLst/>
                <a:latin typeface="Arial" panose="020B0604020202020204" pitchFamily="34" charset="0"/>
              </a:rPr>
              <a:t>unlabeled</a:t>
            </a:r>
            <a:r>
              <a:rPr lang="en-GB" sz="1800" b="0" i="0" u="none" strike="noStrike" dirty="0">
                <a:solidFill>
                  <a:srgbClr val="000000"/>
                </a:solidFill>
                <a:effectLst/>
                <a:latin typeface="Arial" panose="020B0604020202020204" pitchFamily="34" charset="0"/>
              </a:rPr>
              <a:t> pool using an acquisition function.</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point that maximize the acquisition function is chosen.</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5</a:t>
            </a:fld>
            <a:endParaRPr lang="da-DK" dirty="0"/>
          </a:p>
        </p:txBody>
      </p:sp>
    </p:spTree>
    <p:extLst>
      <p:ext uri="{BB962C8B-B14F-4D97-AF65-F5344CB8AC3E}">
        <p14:creationId xmlns:p14="http://schemas.microsoft.com/office/powerpoint/2010/main" val="4194468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800" b="0" i="0" u="none" strike="noStrike" dirty="0">
                <a:solidFill>
                  <a:srgbClr val="000000"/>
                </a:solidFill>
                <a:effectLst/>
                <a:latin typeface="Arial" panose="020B0604020202020204" pitchFamily="34" charset="0"/>
              </a:rPr>
              <a:t>6. Acquisition Functions</a:t>
            </a:r>
            <a:endParaRPr lang="en-GB" b="1" dirty="0">
              <a:effectLst/>
            </a:endParaRPr>
          </a:p>
          <a:p>
            <a:pPr rtl="0">
              <a:spcBef>
                <a:spcPts val="0"/>
              </a:spcBef>
              <a:spcAft>
                <a:spcPts val="0"/>
              </a:spcAft>
            </a:pPr>
            <a:r>
              <a:rPr lang="en-GB" sz="1800" b="1" i="0" u="none" strike="noStrike" dirty="0">
                <a:solidFill>
                  <a:srgbClr val="000000"/>
                </a:solidFill>
                <a:effectLst/>
                <a:latin typeface="Arial" panose="020B0604020202020204" pitchFamily="34" charset="0"/>
              </a:rPr>
              <a:t>Margin</a:t>
            </a:r>
            <a:endParaRPr lang="en-GB" b="0" dirty="0">
              <a:effectLst/>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Selects samples where the decision margin (difference between the first most probable and second most probable predicted labels) is smallest.</a:t>
            </a:r>
          </a:p>
          <a:p>
            <a:pPr rtl="0">
              <a:spcBef>
                <a:spcPts val="0"/>
              </a:spcBef>
              <a:spcAft>
                <a:spcPts val="0"/>
              </a:spcAft>
            </a:pPr>
            <a:br>
              <a:rPr lang="en-GB" b="0" dirty="0">
                <a:effectLst/>
              </a:rPr>
            </a:br>
            <a:r>
              <a:rPr lang="en-GB" sz="1800" b="1" i="0" u="none" strike="noStrike" dirty="0">
                <a:solidFill>
                  <a:srgbClr val="000000"/>
                </a:solidFill>
                <a:effectLst/>
                <a:latin typeface="Arial" panose="020B0604020202020204" pitchFamily="34" charset="0"/>
              </a:rPr>
              <a:t>Entropy</a:t>
            </a:r>
            <a:endParaRPr lang="en-GB" b="0" dirty="0">
              <a:effectLst/>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Entropy is maximized when the predictive distribution is uniform, </a:t>
            </a:r>
            <a:r>
              <a:rPr lang="en-GB" sz="1800" b="0" i="0" u="none" strike="noStrike" dirty="0" err="1">
                <a:solidFill>
                  <a:srgbClr val="000000"/>
                </a:solidFill>
                <a:effectLst/>
                <a:latin typeface="Arial" panose="020B0604020202020204" pitchFamily="34" charset="0"/>
              </a:rPr>
              <a:t>ie</a:t>
            </a:r>
            <a:r>
              <a:rPr lang="en-GB" sz="1800" b="0" i="0" u="none" strike="noStrike" dirty="0">
                <a:solidFill>
                  <a:srgbClr val="000000"/>
                </a:solidFill>
                <a:effectLst/>
                <a:latin typeface="Arial" panose="020B0604020202020204" pitchFamily="34" charset="0"/>
              </a:rPr>
              <a:t>. where the model is least confident in a single class.</a:t>
            </a:r>
          </a:p>
          <a:p>
            <a:pPr rtl="0">
              <a:spcBef>
                <a:spcPts val="0"/>
              </a:spcBef>
              <a:spcAft>
                <a:spcPts val="0"/>
              </a:spcAft>
            </a:pPr>
            <a:br>
              <a:rPr lang="en-GB" b="0" dirty="0">
                <a:effectLst/>
              </a:rPr>
            </a:br>
            <a:r>
              <a:rPr lang="en-GB" sz="1800" b="1" i="0" u="none" strike="noStrike" dirty="0">
                <a:solidFill>
                  <a:srgbClr val="000000"/>
                </a:solidFill>
                <a:effectLst/>
                <a:latin typeface="Arial" panose="020B0604020202020204" pitchFamily="34" charset="0"/>
              </a:rPr>
              <a:t>BALD</a:t>
            </a:r>
            <a:endParaRPr lang="en-GB" b="0" dirty="0">
              <a:effectLst/>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BALD is based on the mutual information.</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BALD selects samples to annotate by maximizing the mutual information between the model parameters and the labels.</a:t>
            </a: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BALD use the mutual information (MI). Thus, we can interpret the MI between w and y as the reduction in uncertainty about w after observing y. We choose the points that reduce the uncertainty the most.</a:t>
            </a:r>
          </a:p>
          <a:p>
            <a:endParaRPr lang="en-DK" dirty="0"/>
          </a:p>
          <a:p>
            <a:endParaRPr lang="en-DK" dirty="0"/>
          </a:p>
          <a:p>
            <a:endParaRPr lang="en-DK" dirty="0"/>
          </a:p>
          <a:p>
            <a:endParaRPr lang="en-GB" dirty="0"/>
          </a:p>
          <a:p>
            <a:endParaRPr lang="en-GB" dirty="0"/>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6</a:t>
            </a:fld>
            <a:endParaRPr lang="da-DK" dirty="0"/>
          </a:p>
        </p:txBody>
      </p:sp>
    </p:spTree>
    <p:extLst>
      <p:ext uri="{BB962C8B-B14F-4D97-AF65-F5344CB8AC3E}">
        <p14:creationId xmlns:p14="http://schemas.microsoft.com/office/powerpoint/2010/main" val="376582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600" b="0" i="0" u="none" strike="noStrike" dirty="0">
                <a:solidFill>
                  <a:srgbClr val="000000"/>
                </a:solidFill>
                <a:effectLst/>
                <a:latin typeface="Arial" panose="020B0604020202020204" pitchFamily="34" charset="0"/>
              </a:rPr>
              <a:t>7. Bayesian Active Learning</a:t>
            </a:r>
            <a:endParaRPr lang="en-GB" b="1" dirty="0">
              <a:effectLst/>
            </a:endParaRPr>
          </a:p>
          <a:p>
            <a:pPr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predictive distribution can be approximated using Monte Carlo Dropout.</a:t>
            </a:r>
          </a:p>
          <a:p>
            <a:pPr rtl="0" fontAlgn="base">
              <a:spcBef>
                <a:spcPts val="0"/>
              </a:spcBef>
              <a:spcAft>
                <a:spcPts val="0"/>
              </a:spcAft>
              <a:buFont typeface="+mj-lt"/>
              <a:buAutoNum type="arabicPeriod" startAt="2"/>
            </a:pPr>
            <a:br>
              <a:rPr lang="en-GB" b="0" dirty="0">
                <a:effectLst/>
              </a:rPr>
            </a:br>
            <a:r>
              <a:rPr lang="en-GB" sz="1100" b="0" i="0" u="none" strike="noStrike" dirty="0">
                <a:solidFill>
                  <a:srgbClr val="000000"/>
                </a:solidFill>
                <a:effectLst/>
                <a:latin typeface="Arial" panose="020B0604020202020204" pitchFamily="34" charset="0"/>
              </a:rPr>
              <a:t>The BALD acquisition function we can then plug in the predictive distribution.</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First line is the mutual information.</a:t>
            </a:r>
          </a:p>
          <a:p>
            <a:pPr marL="1143000" lvl="2" indent="-22860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I[y, w] is the mutual information between the labels and the model parameters. We want to maximise this in order to learn as efficiently as possible.</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Second line. This is given as the predictive entropy minus the expected entropy. </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Third line. We can use the sum rule to expand the predictive distribution and make the marginalization over w explicit.</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predictive distribution is approximated using T MC dropout samples.</a:t>
            </a:r>
          </a:p>
          <a:p>
            <a:pPr marL="1143000" lvl="2" indent="-22860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First term is the predictive entropy of the average model</a:t>
            </a:r>
          </a:p>
          <a:p>
            <a:pPr marL="1143000" lvl="2" indent="-22860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second term is the expected entropy</a:t>
            </a:r>
          </a:p>
          <a:p>
            <a:pPr rtl="0">
              <a:spcBef>
                <a:spcPts val="0"/>
              </a:spcBef>
              <a:spcAft>
                <a:spcPts val="0"/>
              </a:spcAft>
            </a:pPr>
            <a:br>
              <a:rPr lang="en-GB" b="0" dirty="0">
                <a:effectLst/>
              </a:rPr>
            </a:br>
            <a:r>
              <a:rPr lang="en-GB" sz="1100" b="0" i="0" u="none" strike="noStrike" dirty="0">
                <a:solidFill>
                  <a:srgbClr val="000000"/>
                </a:solidFill>
                <a:effectLst/>
                <a:latin typeface="Arial" panose="020B0604020202020204" pitchFamily="34" charset="0"/>
              </a:rPr>
              <a:t>Bayesian Active Learning by disagreement:</a:t>
            </a:r>
            <a:endParaRPr lang="en-GB" b="0" dirty="0">
              <a:effectLst/>
            </a:endParaRPr>
          </a:p>
          <a:p>
            <a:pPr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First term:</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first term selects samples with high predictive uncertainty. Similar to the other acquisition functions. </a:t>
            </a:r>
          </a:p>
          <a:p>
            <a:pPr marL="742950" lvl="1" indent="-285750" rtl="0" fontAlgn="base">
              <a:spcBef>
                <a:spcPts val="0"/>
              </a:spcBef>
              <a:spcAft>
                <a:spcPts val="0"/>
              </a:spcAft>
              <a:buFont typeface="+mj-lt"/>
              <a:buAutoNum type="arabicPeriod"/>
            </a:pPr>
            <a:r>
              <a:rPr lang="en-GB" sz="1100" b="1" i="0" u="none" strike="noStrike" dirty="0">
                <a:solidFill>
                  <a:srgbClr val="000000"/>
                </a:solidFill>
                <a:effectLst/>
                <a:latin typeface="Arial" panose="020B0604020202020204" pitchFamily="34" charset="0"/>
              </a:rPr>
              <a:t>However</a:t>
            </a:r>
            <a:r>
              <a:rPr lang="en-GB" sz="1100" b="0" i="0" u="none" strike="noStrike" dirty="0">
                <a:solidFill>
                  <a:srgbClr val="000000"/>
                </a:solidFill>
                <a:effectLst/>
                <a:latin typeface="Arial" panose="020B0604020202020204" pitchFamily="34" charset="0"/>
              </a:rPr>
              <a:t>, this will also select samples that are inherently noisy, and thereby do not contain information </a:t>
            </a:r>
            <a:r>
              <a:rPr lang="en-GB" sz="1100" b="0" i="0" u="none" strike="noStrike" dirty="0" err="1">
                <a:solidFill>
                  <a:srgbClr val="000000"/>
                </a:solidFill>
                <a:effectLst/>
                <a:latin typeface="Arial" panose="020B0604020202020204" pitchFamily="34" charset="0"/>
              </a:rPr>
              <a:t>relavant</a:t>
            </a:r>
            <a:r>
              <a:rPr lang="en-GB" sz="1100" b="0" i="0" u="none" strike="noStrike" dirty="0">
                <a:solidFill>
                  <a:srgbClr val="000000"/>
                </a:solidFill>
                <a:effectLst/>
                <a:latin typeface="Arial" panose="020B0604020202020204" pitchFamily="34" charset="0"/>
              </a:rPr>
              <a:t> to the model parameters</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first term looks for images that have high entropy in the average output.</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first term prefers examples x for which there is uncertainty in the predicted label. Just using this as a selection criterion is equivalent to uncertainty sampling, which we discussed above. </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However, this can have problems with examples which are inherently ambiguous or </a:t>
            </a:r>
            <a:r>
              <a:rPr lang="en-GB" sz="1100" b="0" i="0" u="none" strike="noStrike" dirty="0" err="1">
                <a:solidFill>
                  <a:srgbClr val="000000"/>
                </a:solidFill>
                <a:effectLst/>
                <a:latin typeface="Arial" panose="020B0604020202020204" pitchFamily="34" charset="0"/>
              </a:rPr>
              <a:t>mislabeled</a:t>
            </a:r>
            <a:r>
              <a:rPr lang="en-GB" sz="1100" b="0" i="0" u="none" strike="noStrike" dirty="0">
                <a:solidFill>
                  <a:srgbClr val="000000"/>
                </a:solidFill>
                <a:effectLst/>
                <a:latin typeface="Arial" panose="020B0604020202020204" pitchFamily="34" charset="0"/>
              </a:rPr>
              <a:t>. </a:t>
            </a:r>
          </a:p>
          <a:p>
            <a:pPr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Second term:</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second term penalizes images where many of the sampled models are not confident about. This keeps only images where the models disagree on.</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The second term penalize samples where many of the models are not confident.</a:t>
            </a:r>
          </a:p>
          <a:p>
            <a:pPr marL="742950" lvl="1" indent="-285750" rtl="0" fontAlgn="base">
              <a:spcBef>
                <a:spcPts val="0"/>
              </a:spcBef>
              <a:spcAft>
                <a:spcPts val="0"/>
              </a:spcAft>
              <a:buFont typeface="+mj-lt"/>
              <a:buAutoNum type="arabicPeriod"/>
            </a:pPr>
            <a:r>
              <a:rPr lang="en-GB" sz="1100" b="0" i="0" u="none" strike="noStrike" dirty="0">
                <a:solidFill>
                  <a:srgbClr val="000000"/>
                </a:solidFill>
                <a:effectLst/>
                <a:latin typeface="Arial" panose="020B0604020202020204" pitchFamily="34" charset="0"/>
              </a:rPr>
              <a:t>Removes samples that are confusing or ambiguous.</a:t>
            </a:r>
          </a:p>
          <a:p>
            <a:pPr rtl="0">
              <a:spcBef>
                <a:spcPts val="0"/>
              </a:spcBef>
              <a:spcAft>
                <a:spcPts val="0"/>
              </a:spcAft>
            </a:pPr>
            <a:br>
              <a:rPr lang="en-GB" b="0" dirty="0">
                <a:effectLst/>
              </a:rPr>
            </a:br>
            <a:r>
              <a:rPr lang="en-GB" sz="1100" b="1" i="0" u="none" strike="noStrike" dirty="0">
                <a:solidFill>
                  <a:srgbClr val="000000"/>
                </a:solidFill>
                <a:effectLst/>
                <a:latin typeface="Arial" panose="020B0604020202020204" pitchFamily="34" charset="0"/>
              </a:rPr>
              <a:t>Hence, BALD sample cases where the models disagree. If we sample many networks using MC Dropout, and they disagree about the output, this means that some of them are wrong.</a:t>
            </a:r>
            <a:endParaRPr lang="en-GB" b="0" dirty="0">
              <a:effectLst/>
            </a:endParaRPr>
          </a:p>
          <a:p>
            <a:pPr rtl="0">
              <a:spcBef>
                <a:spcPts val="0"/>
              </a:spcBef>
              <a:spcAft>
                <a:spcPts val="0"/>
              </a:spcAft>
            </a:pPr>
            <a:br>
              <a:rPr lang="en-GB" b="0" dirty="0">
                <a:effectLst/>
              </a:rPr>
            </a:br>
            <a:r>
              <a:rPr lang="en-GB" sz="1100" b="1" i="0" u="none" strike="noStrike" dirty="0">
                <a:solidFill>
                  <a:srgbClr val="000000"/>
                </a:solidFill>
                <a:effectLst/>
                <a:latin typeface="Arial" panose="020B0604020202020204" pitchFamily="34" charset="0"/>
              </a:rPr>
              <a:t>This has the effect of ignoring the aleatoric uncertainty and focusing on epistemic uncertainty.</a:t>
            </a:r>
            <a:endParaRPr lang="en-GB" b="0" dirty="0">
              <a:effectLst/>
            </a:endParaRPr>
          </a:p>
          <a:p>
            <a:br>
              <a:rPr lang="en-GB" b="0" dirty="0">
                <a:effectLst/>
              </a:rPr>
            </a:br>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7</a:t>
            </a:fld>
            <a:endParaRPr lang="da-DK" dirty="0"/>
          </a:p>
        </p:txBody>
      </p:sp>
    </p:spTree>
    <p:extLst>
      <p:ext uri="{BB962C8B-B14F-4D97-AF65-F5344CB8AC3E}">
        <p14:creationId xmlns:p14="http://schemas.microsoft.com/office/powerpoint/2010/main" val="420622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a:p>
            <a:r>
              <a:rPr lang="en-DK" dirty="0"/>
              <a:t>First we will look at a 2D dataset, the TwoMoons dataset so we can investigate the sampling behavior of the different acquiistion functions and understand the differences better.</a:t>
            </a:r>
          </a:p>
          <a:p>
            <a:endParaRPr lang="en-DK" dirty="0"/>
          </a:p>
          <a:p>
            <a:r>
              <a:rPr lang="en-DK" dirty="0"/>
              <a:t>We will then try to replicate the paper ”Deep Bayesian ….”</a:t>
            </a:r>
          </a:p>
          <a:p>
            <a:endParaRPr lang="en-DK" dirty="0"/>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8</a:t>
            </a:fld>
            <a:endParaRPr lang="da-DK" dirty="0"/>
          </a:p>
        </p:txBody>
      </p:sp>
    </p:spTree>
    <p:extLst>
      <p:ext uri="{BB962C8B-B14F-4D97-AF65-F5344CB8AC3E}">
        <p14:creationId xmlns:p14="http://schemas.microsoft.com/office/powerpoint/2010/main" val="5703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600" b="0" i="0" u="none" strike="noStrike" dirty="0">
                <a:solidFill>
                  <a:srgbClr val="000000"/>
                </a:solidFill>
                <a:effectLst/>
                <a:latin typeface="Arial" panose="020B0604020202020204" pitchFamily="34" charset="0"/>
              </a:rPr>
              <a:t>9. </a:t>
            </a:r>
            <a:r>
              <a:rPr lang="en-GB" sz="1600" b="0" i="0" u="none" strike="noStrike" dirty="0" err="1">
                <a:solidFill>
                  <a:srgbClr val="000000"/>
                </a:solidFill>
                <a:effectLst/>
                <a:latin typeface="Arial" panose="020B0604020202020204" pitchFamily="34" charset="0"/>
              </a:rPr>
              <a:t>TwoMoons</a:t>
            </a:r>
            <a:r>
              <a:rPr lang="en-GB" sz="1600" b="0" i="0" u="none" strike="noStrike" dirty="0">
                <a:solidFill>
                  <a:srgbClr val="000000"/>
                </a:solidFill>
                <a:effectLst/>
                <a:latin typeface="Arial" panose="020B0604020202020204" pitchFamily="34" charset="0"/>
              </a:rPr>
              <a:t> Decision Boundaries</a:t>
            </a:r>
            <a:endParaRPr lang="en-GB" b="1" dirty="0">
              <a:effectLst/>
            </a:endParaRP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Margin sampling </a:t>
            </a:r>
            <a:r>
              <a:rPr lang="en-GB" sz="1100" b="0" i="0" u="none" strike="noStrike" dirty="0">
                <a:solidFill>
                  <a:srgbClr val="000000"/>
                </a:solidFill>
                <a:effectLst/>
                <a:latin typeface="Arial" panose="020B0604020202020204" pitchFamily="34" charset="0"/>
              </a:rPr>
              <a:t>selects instances where the decision margin (difference between the first most probable and second most probable predicted labels) is smallest. In the context of the </a:t>
            </a:r>
            <a:r>
              <a:rPr lang="en-GB" sz="1100" b="0" i="0" u="none" strike="noStrike" dirty="0" err="1">
                <a:solidFill>
                  <a:srgbClr val="000000"/>
                </a:solidFill>
                <a:effectLst/>
                <a:latin typeface="Arial" panose="020B0604020202020204" pitchFamily="34" charset="0"/>
              </a:rPr>
              <a:t>TwoMoons</a:t>
            </a:r>
            <a:r>
              <a:rPr lang="en-GB" sz="1100" b="0" i="0" u="none" strike="noStrike" dirty="0">
                <a:solidFill>
                  <a:srgbClr val="000000"/>
                </a:solidFill>
                <a:effectLst/>
                <a:latin typeface="Arial" panose="020B0604020202020204" pitchFamily="34" charset="0"/>
              </a:rPr>
              <a:t> dataset, margin sampling is likely to focus on instances near the decision boundary between the two moons. This is because instances near the boundary are those where the model is most uncertain between the two classes, resulting in smaller margins.</a:t>
            </a: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Entropy</a:t>
            </a:r>
            <a:r>
              <a:rPr lang="en-GB" sz="1100" b="0" i="0" u="none" strike="noStrike" dirty="0">
                <a:solidFill>
                  <a:srgbClr val="000000"/>
                </a:solidFill>
                <a:effectLst/>
                <a:latin typeface="Arial" panose="020B0604020202020204" pitchFamily="34" charset="0"/>
              </a:rPr>
              <a:t> samples where the entropy is highest, which is highest when the predictive distribution is uniform. This is most likely to happen along the decision boundary.</a:t>
            </a:r>
          </a:p>
          <a:p>
            <a:pPr rtl="0" fontAlgn="base">
              <a:spcBef>
                <a:spcPts val="0"/>
              </a:spcBef>
              <a:spcAft>
                <a:spcPts val="0"/>
              </a:spcAft>
              <a:buFont typeface="Arial" panose="020B0604020202020204" pitchFamily="34" charset="0"/>
              <a:buChar char="•"/>
            </a:pPr>
            <a:r>
              <a:rPr lang="en-GB" sz="1100" b="1" i="0" u="none" strike="noStrike" dirty="0">
                <a:solidFill>
                  <a:srgbClr val="000000"/>
                </a:solidFill>
                <a:effectLst/>
                <a:latin typeface="Arial" panose="020B0604020202020204" pitchFamily="34" charset="0"/>
              </a:rPr>
              <a:t>BALD</a:t>
            </a:r>
            <a:r>
              <a:rPr lang="en-GB" sz="1100" b="0" i="0" u="none" strike="noStrike" dirty="0">
                <a:solidFill>
                  <a:srgbClr val="000000"/>
                </a:solidFill>
                <a:effectLst/>
                <a:latin typeface="Arial" panose="020B0604020202020204" pitchFamily="34" charset="0"/>
              </a:rPr>
              <a:t> is also more likely to sample along the decision boundary (</a:t>
            </a:r>
            <a:r>
              <a:rPr lang="en-GB" sz="1100" b="0" i="0" u="none" strike="noStrike" dirty="0" err="1">
                <a:solidFill>
                  <a:srgbClr val="000000"/>
                </a:solidFill>
                <a:effectLst/>
                <a:latin typeface="Arial" panose="020B0604020202020204" pitchFamily="34" charset="0"/>
              </a:rPr>
              <a:t>frist</a:t>
            </a:r>
            <a:r>
              <a:rPr lang="en-GB" sz="1100" b="0" i="0" u="none" strike="noStrike" dirty="0">
                <a:solidFill>
                  <a:srgbClr val="000000"/>
                </a:solidFill>
                <a:effectLst/>
                <a:latin typeface="Arial" panose="020B0604020202020204" pitchFamily="34" charset="0"/>
              </a:rPr>
              <a:t> term), but due to the second term, samples that the model agree are confusing are given a large negative weight.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This could be outliers.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Inherently noisy points.</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9</a:t>
            </a:fld>
            <a:endParaRPr lang="da-DK" dirty="0"/>
          </a:p>
        </p:txBody>
      </p:sp>
    </p:spTree>
    <p:extLst>
      <p:ext uri="{BB962C8B-B14F-4D97-AF65-F5344CB8AC3E}">
        <p14:creationId xmlns:p14="http://schemas.microsoft.com/office/powerpoint/2010/main" val="7659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600"/>
              </a:spcAft>
            </a:pPr>
            <a:r>
              <a:rPr lang="en-GB" sz="1800" b="0" i="0" u="none" strike="noStrike" dirty="0">
                <a:solidFill>
                  <a:srgbClr val="000000"/>
                </a:solidFill>
                <a:effectLst/>
                <a:latin typeface="Arial" panose="020B0604020202020204" pitchFamily="34" charset="0"/>
              </a:rPr>
              <a:t>10. Understanding BALD</a:t>
            </a:r>
            <a:endParaRPr lang="en-GB" b="1" dirty="0">
              <a:effectLst/>
            </a:endParaRPr>
          </a:p>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From the BALD definition we see that in order to have high mutual information we need to have high uncertainty (high entropy) about the predictions after marginalising over all models BUT each each model is confident (low expected entropy).</a:t>
            </a:r>
          </a:p>
          <a:p>
            <a:pPr rtl="0">
              <a:spcBef>
                <a:spcPts val="0"/>
              </a:spcBef>
              <a:spcAft>
                <a:spcPts val="0"/>
              </a:spcAft>
            </a:pPr>
            <a:br>
              <a:rPr lang="en-GB" b="0" dirty="0">
                <a:effectLst/>
              </a:rPr>
            </a:br>
            <a:br>
              <a:rPr lang="en-GB" b="0" dirty="0">
                <a:effectLst/>
              </a:rPr>
            </a:br>
            <a:r>
              <a:rPr lang="en-GB" sz="1800" b="1" i="0" u="none" strike="noStrike" dirty="0">
                <a:solidFill>
                  <a:srgbClr val="000000"/>
                </a:solidFill>
                <a:effectLst/>
                <a:latin typeface="Arial" panose="020B0604020202020204" pitchFamily="34" charset="0"/>
              </a:rPr>
              <a:t>From the BALD eq.</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•we see that in order to have high mutual information we need to have high uncertainty (high entropy) about the predictions after marginalising over all models BUT each each model is confident (low expected entropy).</a:t>
            </a:r>
            <a:endParaRPr lang="en-GB" b="0" dirty="0">
              <a:effectLst/>
            </a:endParaRPr>
          </a:p>
          <a:p>
            <a:br>
              <a:rPr lang="en-GB" b="0" dirty="0">
                <a:effectLst/>
              </a:rPr>
            </a:br>
            <a:endParaRPr lang="en-GB" dirty="0"/>
          </a:p>
          <a:p>
            <a:endParaRPr lang="en-DK" sz="1200" b="1" dirty="0"/>
          </a:p>
          <a:p>
            <a:r>
              <a:rPr lang="en-DK" sz="1200" b="1" dirty="0"/>
              <a:t>The first term </a:t>
            </a:r>
            <a:r>
              <a:rPr lang="en-DK" sz="1200" dirty="0"/>
              <a:t>selects samples with high predictive uncertainty. Similar to the other acquisition functions. However, this will also select samples that are inherently noisy, and thereby do not contain information relavant to the model parameters</a:t>
            </a:r>
          </a:p>
          <a:p>
            <a:pPr marL="171450" indent="-171450">
              <a:buFont typeface="Arial" panose="020B0604020202020204" pitchFamily="34" charset="0"/>
              <a:buChar char="•"/>
            </a:pPr>
            <a:r>
              <a:rPr lang="en-GB" b="0" i="0" dirty="0">
                <a:solidFill>
                  <a:srgbClr val="111111"/>
                </a:solidFill>
                <a:effectLst/>
                <a:latin typeface="Lora" panose="020F0502020204030204" pitchFamily="34" charset="0"/>
              </a:rPr>
              <a:t>The first term looks for images that have high entropy in the average output.</a:t>
            </a:r>
          </a:p>
          <a:p>
            <a:pPr marL="171450" indent="-171450">
              <a:buFont typeface="Arial" panose="020B0604020202020204" pitchFamily="34" charset="0"/>
              <a:buChar char="•"/>
            </a:pPr>
            <a:r>
              <a:rPr lang="en-GB" b="0" i="0" dirty="0">
                <a:solidFill>
                  <a:srgbClr val="111111"/>
                </a:solidFill>
                <a:effectLst/>
                <a:latin typeface="Lora" panose="020F0502020204030204" pitchFamily="34" charset="0"/>
              </a:rPr>
              <a:t>It’s the entropy of the average output,</a:t>
            </a:r>
          </a:p>
          <a:p>
            <a:pPr algn="l">
              <a:buFont typeface="Arial" panose="020B0604020202020204" pitchFamily="34" charset="0"/>
              <a:buChar char="•"/>
            </a:pPr>
            <a:endParaRPr lang="en-DK" sz="1200" b="0" i="0" dirty="0">
              <a:solidFill>
                <a:schemeClr val="tx1"/>
              </a:solidFill>
              <a:effectLst/>
              <a:latin typeface="Arial" panose="020B0604020202020204" pitchFamily="34" charset="0"/>
            </a:endParaRPr>
          </a:p>
          <a:p>
            <a:pPr algn="l">
              <a:buFont typeface="Arial" panose="020B0604020202020204" pitchFamily="34" charset="0"/>
              <a:buNone/>
            </a:pPr>
            <a:endParaRPr lang="en-DK" sz="1200" b="0" i="0" dirty="0">
              <a:solidFill>
                <a:schemeClr val="tx1"/>
              </a:solidFill>
              <a:effectLst/>
              <a:latin typeface="Arial" panose="020B0604020202020204" pitchFamily="34" charset="0"/>
            </a:endParaRPr>
          </a:p>
          <a:p>
            <a:pPr algn="l">
              <a:buFont typeface="Arial" panose="020B0604020202020204" pitchFamily="34" charset="0"/>
              <a:buNone/>
            </a:pPr>
            <a:r>
              <a:rPr lang="en-GB" b="1" i="0" dirty="0">
                <a:solidFill>
                  <a:srgbClr val="111111"/>
                </a:solidFill>
                <a:effectLst/>
                <a:latin typeface="Lora" panose="020F0502020204030204" pitchFamily="34" charset="0"/>
              </a:rPr>
              <a:t>The second term </a:t>
            </a:r>
            <a:r>
              <a:rPr lang="en-GB" b="0" i="0" dirty="0">
                <a:solidFill>
                  <a:srgbClr val="111111"/>
                </a:solidFill>
                <a:effectLst/>
                <a:latin typeface="Lora" panose="020F0502020204030204" pitchFamily="34" charset="0"/>
              </a:rPr>
              <a:t>penalizes images where many of the sampled models are not confident about. This keeps only images where the models </a:t>
            </a:r>
            <a:r>
              <a:rPr lang="en-GB" b="1" i="0" dirty="0">
                <a:solidFill>
                  <a:srgbClr val="111111"/>
                </a:solidFill>
                <a:effectLst/>
                <a:latin typeface="Lora" panose="020F0502020204030204" pitchFamily="34" charset="0"/>
              </a:rPr>
              <a:t>disagree</a:t>
            </a:r>
            <a:r>
              <a:rPr lang="en-GB" b="0" i="0" dirty="0">
                <a:solidFill>
                  <a:srgbClr val="111111"/>
                </a:solidFill>
                <a:effectLst/>
                <a:latin typeface="Lora" panose="020F0502020204030204" pitchFamily="34" charset="0"/>
              </a:rPr>
              <a:t> on.</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GB" dirty="0"/>
              <a:t>The second term penalize samples where many of the models are not confident.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GB" dirty="0"/>
              <a:t>Removes samples that are confusing or ambiguous.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GB" dirty="0"/>
              <a:t>It is the expected entropy, so it is maximized when the entropy of each model is highest, which is when the </a:t>
            </a:r>
            <a:r>
              <a:rPr lang="en-GB" dirty="0" err="1"/>
              <a:t>preditive</a:t>
            </a:r>
            <a:r>
              <a:rPr lang="en-GB" dirty="0"/>
              <a:t> </a:t>
            </a:r>
            <a:r>
              <a:rPr lang="en-GB" dirty="0" err="1"/>
              <a:t>dist</a:t>
            </a:r>
            <a:r>
              <a:rPr lang="en-GB" dirty="0"/>
              <a:t> is uniform.</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GB"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GB"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GB" dirty="0"/>
              <a:t>Hence, BALD sample cases where the models disagree. </a:t>
            </a:r>
            <a:r>
              <a:rPr lang="en-GB" b="0" i="0" dirty="0">
                <a:solidFill>
                  <a:srgbClr val="111111"/>
                </a:solidFill>
                <a:effectLst/>
                <a:latin typeface="Lora" pitchFamily="2" charset="77"/>
              </a:rPr>
              <a:t>If we sample many networks using MC Dropout, and they disagree about the output, this means that some of them are wrong.</a:t>
            </a:r>
            <a:endParaRPr lang="en-GB" dirty="0"/>
          </a:p>
          <a:p>
            <a:pPr algn="l">
              <a:buFont typeface="Arial" panose="020B0604020202020204" pitchFamily="34" charset="0"/>
              <a:buNone/>
            </a:pPr>
            <a:endParaRPr lang="en-GB" b="0" i="0" dirty="0">
              <a:solidFill>
                <a:srgbClr val="111111"/>
              </a:solidFill>
              <a:effectLst/>
              <a:latin typeface="Lora" panose="020F0502020204030204" pitchFamily="34" charset="0"/>
            </a:endParaRPr>
          </a:p>
          <a:p>
            <a:endParaRPr lang="en-DK" sz="1200" dirty="0"/>
          </a:p>
          <a:p>
            <a:endParaRPr lang="en-DK" sz="1200" dirty="0"/>
          </a:p>
          <a:p>
            <a:r>
              <a:rPr lang="en-DK" sz="1200" dirty="0"/>
              <a:t>This has the effect of ignoring the aleatoric uncertainty and focusing on epistemic uncertainty.</a:t>
            </a:r>
          </a:p>
          <a:p>
            <a:endParaRPr lang="en-DK" dirty="0"/>
          </a:p>
        </p:txBody>
      </p:sp>
      <p:sp>
        <p:nvSpPr>
          <p:cNvPr id="4" name="Slide Number Placeholder 3"/>
          <p:cNvSpPr>
            <a:spLocks noGrp="1"/>
          </p:cNvSpPr>
          <p:nvPr>
            <p:ph type="sldNum" sz="quarter" idx="5"/>
          </p:nvPr>
        </p:nvSpPr>
        <p:spPr/>
        <p:txBody>
          <a:bodyPr/>
          <a:lstStyle/>
          <a:p>
            <a:fld id="{C734BB09-483B-4C4B-A5A4-C02A22055B01}" type="slidenum">
              <a:rPr lang="da-DK" smtClean="0"/>
              <a:pPr/>
              <a:t>10</a:t>
            </a:fld>
            <a:endParaRPr lang="da-DK" dirty="0"/>
          </a:p>
        </p:txBody>
      </p:sp>
    </p:spTree>
    <p:extLst>
      <p:ext uri="{BB962C8B-B14F-4D97-AF65-F5344CB8AC3E}">
        <p14:creationId xmlns:p14="http://schemas.microsoft.com/office/powerpoint/2010/main" val="3142133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solidFill>
                  <a:schemeClr val="bg1"/>
                </a:solidFill>
              </a:defRPr>
            </a:lvl1pPr>
          </a:lstStyle>
          <a:p>
            <a:r>
              <a:rPr lang="en-GB"/>
              <a:t>Active Bayesian Deep Learning</a:t>
            </a:r>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
        <p:nvSpPr>
          <p:cNvPr id="5" name="Date Placeholder 4">
            <a:extLst>
              <a:ext uri="{FF2B5EF4-FFF2-40B4-BE49-F238E27FC236}">
                <a16:creationId xmlns:a16="http://schemas.microsoft.com/office/drawing/2014/main" id="{1268ED6B-849D-A5D2-D1F0-06706D23B242}"/>
              </a:ext>
            </a:extLst>
          </p:cNvPr>
          <p:cNvSpPr>
            <a:spLocks noGrp="1"/>
          </p:cNvSpPr>
          <p:nvPr>
            <p:ph type="dt" sz="half" idx="18"/>
          </p:nvPr>
        </p:nvSpPr>
        <p:spPr/>
        <p:txBody>
          <a:bodyPr/>
          <a:lstStyle/>
          <a:p>
            <a:fld id="{07DC0ECA-2BC0-294F-A5E0-CBA5E3ACC159}" type="datetime1">
              <a:rPr lang="da-DK" smtClean="0"/>
              <a:t>03.04.2024</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fld id="{115639AA-FD8D-DD4F-A9B0-06F11F68C882}" type="datetime1">
              <a:rPr lang="da-DK" smtClean="0"/>
              <a:t>03.04.2024</a:t>
            </a:fld>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r>
              <a:rPr lang="en-GB"/>
              <a:t>Active Bayesian Deep Learning</a:t>
            </a:r>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fld id="{06066204-8E73-E141-9365-FAA5FFB900EE}" type="datetime1">
              <a:rPr lang="da-DK" smtClean="0"/>
              <a:t>03.04.2024</a:t>
            </a:fld>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r>
              <a:rPr lang="en-GB"/>
              <a:t>Active Bayesian Deep Learning</a:t>
            </a:r>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r>
              <a:rPr lang="en-GB"/>
              <a:t>Active Bayesian Deep Learning</a:t>
            </a:r>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
        <p:nvSpPr>
          <p:cNvPr id="2" name="Date Placeholder 1">
            <a:extLst>
              <a:ext uri="{FF2B5EF4-FFF2-40B4-BE49-F238E27FC236}">
                <a16:creationId xmlns:a16="http://schemas.microsoft.com/office/drawing/2014/main" id="{81819C4E-D6B8-50A2-A635-868FF289F99C}"/>
              </a:ext>
            </a:extLst>
          </p:cNvPr>
          <p:cNvSpPr>
            <a:spLocks noGrp="1"/>
          </p:cNvSpPr>
          <p:nvPr>
            <p:ph type="dt" sz="half" idx="18"/>
          </p:nvPr>
        </p:nvSpPr>
        <p:spPr/>
        <p:txBody>
          <a:bodyPr/>
          <a:lstStyle/>
          <a:p>
            <a:fld id="{A8D8369B-0487-E644-8CCD-404EDDC0A4C0}" type="datetime1">
              <a:rPr lang="da-DK" smtClean="0"/>
              <a:t>03.04.2024</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r>
              <a:rPr lang="en-GB"/>
              <a:t>Active Bayesian Deep Learning</a:t>
            </a:r>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
        <p:nvSpPr>
          <p:cNvPr id="4" name="Date Placeholder 3">
            <a:extLst>
              <a:ext uri="{FF2B5EF4-FFF2-40B4-BE49-F238E27FC236}">
                <a16:creationId xmlns:a16="http://schemas.microsoft.com/office/drawing/2014/main" id="{09524120-CAD7-4F92-7378-98D88CD0BD64}"/>
              </a:ext>
            </a:extLst>
          </p:cNvPr>
          <p:cNvSpPr>
            <a:spLocks noGrp="1"/>
          </p:cNvSpPr>
          <p:nvPr>
            <p:ph type="dt" sz="half" idx="12"/>
          </p:nvPr>
        </p:nvSpPr>
        <p:spPr/>
        <p:txBody>
          <a:bodyPr/>
          <a:lstStyle/>
          <a:p>
            <a:fld id="{CEC11D3B-65A6-F54D-9729-799071898233}" type="datetime1">
              <a:rPr lang="da-DK" smtClean="0"/>
              <a:t>03.04.2024</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r>
              <a:rPr lang="en-GB"/>
              <a:t>Active Bayesian Deep Learning</a:t>
            </a:r>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
        <p:nvSpPr>
          <p:cNvPr id="2" name="Date Placeholder 1">
            <a:extLst>
              <a:ext uri="{FF2B5EF4-FFF2-40B4-BE49-F238E27FC236}">
                <a16:creationId xmlns:a16="http://schemas.microsoft.com/office/drawing/2014/main" id="{4DF12B94-0222-C98A-FFE9-2FEFA8734490}"/>
              </a:ext>
            </a:extLst>
          </p:cNvPr>
          <p:cNvSpPr>
            <a:spLocks noGrp="1"/>
          </p:cNvSpPr>
          <p:nvPr>
            <p:ph type="dt" sz="half" idx="12"/>
          </p:nvPr>
        </p:nvSpPr>
        <p:spPr/>
        <p:txBody>
          <a:bodyPr/>
          <a:lstStyle/>
          <a:p>
            <a:fld id="{03D34EE9-28D5-A049-A5CE-3626BF22D504}" type="datetime1">
              <a:rPr lang="da-DK" smtClean="0"/>
              <a:t>03.04.2024</a:t>
            </a:fld>
            <a:endParaRPr lang="en-GB" dirty="0"/>
          </a:p>
        </p:txBody>
      </p:sp>
    </p:spTree>
    <p:extLst>
      <p:ext uri="{BB962C8B-B14F-4D97-AF65-F5344CB8AC3E}">
        <p14:creationId xmlns:p14="http://schemas.microsoft.com/office/powerpoint/2010/main" val="968907775"/>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r>
              <a:rPr lang="en-GB"/>
              <a:t>Active Bayesian Deep Learning</a:t>
            </a:r>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
        <p:nvSpPr>
          <p:cNvPr id="4" name="Date Placeholder 3">
            <a:extLst>
              <a:ext uri="{FF2B5EF4-FFF2-40B4-BE49-F238E27FC236}">
                <a16:creationId xmlns:a16="http://schemas.microsoft.com/office/drawing/2014/main" id="{358E35DC-D232-9C90-9C31-AA00AE5CF93A}"/>
              </a:ext>
            </a:extLst>
          </p:cNvPr>
          <p:cNvSpPr>
            <a:spLocks noGrp="1"/>
          </p:cNvSpPr>
          <p:nvPr>
            <p:ph type="dt" sz="half" idx="17"/>
          </p:nvPr>
        </p:nvSpPr>
        <p:spPr/>
        <p:txBody>
          <a:bodyPr/>
          <a:lstStyle/>
          <a:p>
            <a:fld id="{EF953D2D-735C-8F48-85C3-78D1E6A0DCDC}" type="datetime1">
              <a:rPr lang="da-DK" smtClean="0"/>
              <a:t>03.04.2024</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r>
              <a:rPr lang="en-GB"/>
              <a:t>Active Bayesian Deep Learning</a:t>
            </a:r>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
        <p:nvSpPr>
          <p:cNvPr id="4" name="Date Placeholder 3">
            <a:extLst>
              <a:ext uri="{FF2B5EF4-FFF2-40B4-BE49-F238E27FC236}">
                <a16:creationId xmlns:a16="http://schemas.microsoft.com/office/drawing/2014/main" id="{93E0B2F1-B091-E656-C4DE-C556B5DA13D7}"/>
              </a:ext>
            </a:extLst>
          </p:cNvPr>
          <p:cNvSpPr>
            <a:spLocks noGrp="1"/>
          </p:cNvSpPr>
          <p:nvPr>
            <p:ph type="dt" sz="half" idx="17"/>
          </p:nvPr>
        </p:nvSpPr>
        <p:spPr/>
        <p:txBody>
          <a:bodyPr/>
          <a:lstStyle/>
          <a:p>
            <a:fld id="{22CBAC6F-80E9-B94F-A952-E759AC6000A4}" type="datetime1">
              <a:rPr lang="da-DK" smtClean="0"/>
              <a:t>03.04.2024</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US" dirty="0"/>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US"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US"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r>
              <a:rPr lang="en-GB"/>
              <a:t>Active Bayesian Deep Learning</a:t>
            </a:r>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
        <p:nvSpPr>
          <p:cNvPr id="5" name="Date Placeholder 4">
            <a:extLst>
              <a:ext uri="{FF2B5EF4-FFF2-40B4-BE49-F238E27FC236}">
                <a16:creationId xmlns:a16="http://schemas.microsoft.com/office/drawing/2014/main" id="{4B6654E4-A51C-0D45-3654-724797983164}"/>
              </a:ext>
            </a:extLst>
          </p:cNvPr>
          <p:cNvSpPr>
            <a:spLocks noGrp="1"/>
          </p:cNvSpPr>
          <p:nvPr>
            <p:ph type="dt" sz="half" idx="25"/>
          </p:nvPr>
        </p:nvSpPr>
        <p:spPr/>
        <p:txBody>
          <a:bodyPr/>
          <a:lstStyle/>
          <a:p>
            <a:fld id="{031595EE-5950-EB49-B412-F14A2D70DB52}" type="datetime1">
              <a:rPr lang="da-DK" smtClean="0"/>
              <a:t>03.04.2024</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r>
              <a:rPr lang="en-GB"/>
              <a:t>Active Bayesian Deep Learning</a:t>
            </a:r>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
        <p:nvSpPr>
          <p:cNvPr id="3" name="Date Placeholder 2">
            <a:extLst>
              <a:ext uri="{FF2B5EF4-FFF2-40B4-BE49-F238E27FC236}">
                <a16:creationId xmlns:a16="http://schemas.microsoft.com/office/drawing/2014/main" id="{B7DFA591-5B6F-3582-D42E-64EB81D7B201}"/>
              </a:ext>
            </a:extLst>
          </p:cNvPr>
          <p:cNvSpPr>
            <a:spLocks noGrp="1"/>
          </p:cNvSpPr>
          <p:nvPr>
            <p:ph type="dt" sz="half" idx="12"/>
          </p:nvPr>
        </p:nvSpPr>
        <p:spPr/>
        <p:txBody>
          <a:bodyPr/>
          <a:lstStyle/>
          <a:p>
            <a:fld id="{262ECF10-9539-3146-B4DE-A56D6184AD0A}" type="datetime1">
              <a:rPr lang="da-DK" smtClean="0"/>
              <a:t>03.04.2024</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
        <p:nvSpPr>
          <p:cNvPr id="2" name="Date Placeholder 1">
            <a:extLst>
              <a:ext uri="{FF2B5EF4-FFF2-40B4-BE49-F238E27FC236}">
                <a16:creationId xmlns:a16="http://schemas.microsoft.com/office/drawing/2014/main" id="{B6C43F2E-763E-6678-3468-8C45A82F1A9F}"/>
              </a:ext>
            </a:extLst>
          </p:cNvPr>
          <p:cNvSpPr>
            <a:spLocks noGrp="1"/>
          </p:cNvSpPr>
          <p:nvPr>
            <p:ph type="dt" sz="half" idx="12"/>
          </p:nvPr>
        </p:nvSpPr>
        <p:spPr/>
        <p:txBody>
          <a:bodyPr/>
          <a:lstStyle/>
          <a:p>
            <a:fld id="{32FFCACD-AC4A-674C-BF31-5256AEBC7972}" type="datetime1">
              <a:rPr lang="da-DK" smtClean="0"/>
              <a:t>03.04.2024</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5590800" y="6541200"/>
            <a:ext cx="5497200" cy="316800"/>
          </a:xfrm>
          <a:prstGeom prst="rect">
            <a:avLst/>
          </a:prstGeom>
        </p:spPr>
        <p:txBody>
          <a:bodyPr vert="horz" lIns="0" tIns="0" rIns="0" bIns="0" rtlCol="0" anchor="ctr" anchorCtr="0"/>
          <a:lstStyle>
            <a:lvl1pPr algn="r">
              <a:spcBef>
                <a:spcPts val="0"/>
              </a:spcBef>
              <a:defRPr sz="700" b="0">
                <a:solidFill>
                  <a:schemeClr val="bg1"/>
                </a:solidFill>
                <a:latin typeface="+mj-lt"/>
              </a:defRPr>
            </a:lvl1pPr>
          </a:lstStyle>
          <a:p>
            <a:r>
              <a:rPr lang="da-DK"/>
              <a:t>Active Bayesian Deep Learning</a:t>
            </a:r>
            <a:endParaRPr lang="da-DK"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j-lt"/>
              </a:defRPr>
            </a:lvl1pPr>
          </a:lstStyle>
          <a:p>
            <a:fld id="{103EA872-A674-449B-A120-B97244F8E91D}" type="slidenum">
              <a:rPr lang="da-DK" smtClean="0"/>
              <a:pPr/>
              <a:t>‹#›</a:t>
            </a:fld>
            <a:endParaRPr lang="da-DK"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a:t>Click to edit Master title style</a:t>
            </a:r>
            <a:endParaRPr lang="da-DK"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3676" name="text" descr="{&quot;templafy&quot;:{&quot;type&quot;:&quot;text&quot;,&quot;binding&quot;:&quot;UserProfile.Offices.Workarea_{{DocumentLanguage}}&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da-DK" sz="700" b="1" kern="1200" dirty="0">
                <a:solidFill>
                  <a:schemeClr val="bg1"/>
                </a:solidFill>
                <a:effectLst/>
                <a:latin typeface="+mj-lt"/>
                <a:ea typeface="ＭＳ Ｐゴシック" panose="020B0600070205080204" pitchFamily="34" charset="-128"/>
                <a:cs typeface="+mn-cs"/>
              </a:rPr>
              <a:t>Technical University of Denmark</a:t>
            </a:r>
            <a:endParaRPr lang="da-DK" sz="700" b="1" dirty="0">
              <a:solidFill>
                <a:schemeClr val="bg1"/>
              </a:solidFill>
              <a:latin typeface="+mj-lt"/>
            </a:endParaRPr>
          </a:p>
        </p:txBody>
      </p:sp>
      <p:sp>
        <p:nvSpPr>
          <p:cNvPr id="5" name="date" descr="{&quot;templafy&quot;:{&quot;type&quot;:&quot;date&quot;,&quot;binding&quot;:&quot;Form.Date&quot;,&quot;format&quot;:&quot;{{DateFormats.GeneralDate}}&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endParaRPr kumimoji="0" lang="da-DK" sz="700" b="1" i="0" u="none" strike="noStrike" cap="none" normalizeH="0" baseline="0" dirty="0">
              <a:ln>
                <a:noFill/>
              </a:ln>
              <a:solidFill>
                <a:schemeClr val="bg1"/>
              </a:solidFill>
              <a:effectLst/>
              <a:latin typeface="+mj-lt"/>
              <a:ea typeface="ＭＳ Ｐゴシック" pitchFamily="-80" charset="-128"/>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6" name="Date Placeholder 5">
            <a:extLst>
              <a:ext uri="{FF2B5EF4-FFF2-40B4-BE49-F238E27FC236}">
                <a16:creationId xmlns:a16="http://schemas.microsoft.com/office/drawing/2014/main" id="{5BC6FF03-B8A1-16DC-2053-E21EDEFDF37D}"/>
              </a:ext>
            </a:extLst>
          </p:cNvPr>
          <p:cNvSpPr>
            <a:spLocks noGrp="1"/>
          </p:cNvSpPr>
          <p:nvPr>
            <p:ph type="dt" sz="half" idx="2"/>
          </p:nvPr>
        </p:nvSpPr>
        <p:spPr>
          <a:xfrm>
            <a:off x="252000" y="6541200"/>
            <a:ext cx="1105200" cy="316800"/>
          </a:xfrm>
          <a:prstGeom prst="rect">
            <a:avLst/>
          </a:prstGeom>
        </p:spPr>
        <p:txBody>
          <a:bodyPr vert="horz" lIns="0" tIns="0" rIns="0" bIns="0" rtlCol="0" anchor="ctr"/>
          <a:lstStyle>
            <a:lvl1pPr algn="r">
              <a:defRPr sz="700" b="1">
                <a:solidFill>
                  <a:schemeClr val="bg1"/>
                </a:solidFill>
                <a:latin typeface="+mj-lt"/>
              </a:defRPr>
            </a:lvl1pPr>
          </a:lstStyle>
          <a:p>
            <a:fld id="{23BB468B-8E4D-6F44-B484-9C3DB4046872}" type="datetime1">
              <a:rPr lang="da-DK" smtClean="0"/>
              <a:t>03.04.2024</a:t>
            </a:fld>
            <a:endParaRPr lang="en-GB" dirty="0"/>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10.xml"/><Relationship Id="rId1" Type="http://schemas.openxmlformats.org/officeDocument/2006/relationships/customXml" Target="../../customXml/item5.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3.xml"/><Relationship Id="rId1" Type="http://schemas.openxmlformats.org/officeDocument/2006/relationships/customXml" Target="../../customXml/item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8.xml"/><Relationship Id="rId1" Type="http://schemas.openxmlformats.org/officeDocument/2006/relationships/customXml" Target="../../customXml/item4.xm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0772F9-F0FC-4258-943A-483E60A348E1}"/>
              </a:ext>
            </a:extLst>
          </p:cNvPr>
          <p:cNvSpPr>
            <a:spLocks noGrp="1"/>
          </p:cNvSpPr>
          <p:nvPr>
            <p:ph type="ftr" sz="quarter" idx="11"/>
          </p:nvPr>
        </p:nvSpPr>
        <p:spPr/>
        <p:txBody>
          <a:bodyPr/>
          <a:lstStyle/>
          <a:p>
            <a:r>
              <a:rPr lang="en-GB"/>
              <a:t>Active Bayesian Deep Learning</a:t>
            </a:r>
            <a:endParaRPr lang="en-GB" dirty="0"/>
          </a:p>
        </p:txBody>
      </p:sp>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
        <p:nvSpPr>
          <p:cNvPr id="4" name="Date Placeholder 3">
            <a:extLst>
              <a:ext uri="{FF2B5EF4-FFF2-40B4-BE49-F238E27FC236}">
                <a16:creationId xmlns:a16="http://schemas.microsoft.com/office/drawing/2014/main" id="{910649DB-2BAE-4024-4999-3BD515E10062}"/>
              </a:ext>
            </a:extLst>
          </p:cNvPr>
          <p:cNvSpPr>
            <a:spLocks noGrp="1"/>
          </p:cNvSpPr>
          <p:nvPr>
            <p:ph type="dt" sz="half" idx="10"/>
          </p:nvPr>
        </p:nvSpPr>
        <p:spPr/>
        <p:txBody>
          <a:bodyPr/>
          <a:lstStyle/>
          <a:p>
            <a:fld id="{7AC0535E-9FD1-9C42-BD83-2A4A7A79C56C}" type="datetime1">
              <a:rPr lang="da-DK" smtClean="0"/>
              <a:t>03.04.2024</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26FE-6C43-515B-E404-E4F94737F896}"/>
              </a:ext>
            </a:extLst>
          </p:cNvPr>
          <p:cNvSpPr>
            <a:spLocks noGrp="1"/>
          </p:cNvSpPr>
          <p:nvPr>
            <p:ph type="title"/>
          </p:nvPr>
        </p:nvSpPr>
        <p:spPr>
          <a:xfrm>
            <a:off x="1558702" y="116632"/>
            <a:ext cx="9312374" cy="972716"/>
          </a:xfrm>
        </p:spPr>
        <p:txBody>
          <a:bodyPr/>
          <a:lstStyle/>
          <a:p>
            <a:r>
              <a:rPr lang="en-DK" dirty="0"/>
              <a:t>Understanding BALD</a:t>
            </a:r>
          </a:p>
        </p:txBody>
      </p:sp>
      <p:sp>
        <p:nvSpPr>
          <p:cNvPr id="3" name="Content Placeholder 2">
            <a:extLst>
              <a:ext uri="{FF2B5EF4-FFF2-40B4-BE49-F238E27FC236}">
                <a16:creationId xmlns:a16="http://schemas.microsoft.com/office/drawing/2014/main" id="{DF67DA1C-7F8E-3DE6-485F-56916D6FC88E}"/>
              </a:ext>
            </a:extLst>
          </p:cNvPr>
          <p:cNvSpPr>
            <a:spLocks noGrp="1"/>
          </p:cNvSpPr>
          <p:nvPr>
            <p:ph idx="1"/>
          </p:nvPr>
        </p:nvSpPr>
        <p:spPr>
          <a:xfrm>
            <a:off x="406574" y="2123346"/>
            <a:ext cx="3024336" cy="3383856"/>
          </a:xfrm>
        </p:spPr>
        <p:txBody>
          <a:bodyPr/>
          <a:lstStyle/>
          <a:p>
            <a:r>
              <a:rPr lang="en-DK" sz="1600" b="1" dirty="0"/>
              <a:t>The first term </a:t>
            </a:r>
            <a:r>
              <a:rPr lang="en-DK" sz="1600" dirty="0"/>
              <a:t>selects samples with high predictive uncertainty. </a:t>
            </a:r>
          </a:p>
          <a:p>
            <a:r>
              <a:rPr lang="en-DK" sz="1600" b="1" dirty="0"/>
              <a:t>The second term </a:t>
            </a:r>
            <a:r>
              <a:rPr lang="en-DK" sz="1600" dirty="0"/>
              <a:t>down-weigh samples that are inherently ambiguous. </a:t>
            </a:r>
          </a:p>
          <a:p>
            <a:r>
              <a:rPr lang="en-DK" sz="1600" dirty="0"/>
              <a:t>Aleatoric vs epistemic uncertainty.</a:t>
            </a:r>
          </a:p>
          <a:p>
            <a:endParaRPr lang="en-DK" sz="1600" dirty="0"/>
          </a:p>
          <a:p>
            <a:pPr marL="0" indent="0">
              <a:buNone/>
            </a:pPr>
            <a:r>
              <a:rPr lang="en-DK" sz="1600" b="1" dirty="0"/>
              <a:t>Limitation:</a:t>
            </a:r>
          </a:p>
          <a:p>
            <a:r>
              <a:rPr lang="en-DK" sz="1600" dirty="0"/>
              <a:t>Samples with high expected entropy was not investigated.</a:t>
            </a:r>
          </a:p>
          <a:p>
            <a:endParaRPr lang="en-DK" sz="1600" dirty="0"/>
          </a:p>
        </p:txBody>
      </p:sp>
      <p:sp>
        <p:nvSpPr>
          <p:cNvPr id="4" name="Footer Placeholder 3">
            <a:extLst>
              <a:ext uri="{FF2B5EF4-FFF2-40B4-BE49-F238E27FC236}">
                <a16:creationId xmlns:a16="http://schemas.microsoft.com/office/drawing/2014/main" id="{C75EF7A5-7C21-1633-0316-15A9AFF87C94}"/>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F10B17CF-21BF-EEA9-7FEC-62D0BC532929}"/>
              </a:ext>
            </a:extLst>
          </p:cNvPr>
          <p:cNvSpPr>
            <a:spLocks noGrp="1"/>
          </p:cNvSpPr>
          <p:nvPr>
            <p:ph type="sldNum" sz="quarter" idx="11"/>
          </p:nvPr>
        </p:nvSpPr>
        <p:spPr/>
        <p:txBody>
          <a:bodyPr/>
          <a:lstStyle/>
          <a:p>
            <a:fld id="{103EA872-A674-449B-A120-B97244F8E91D}" type="slidenum">
              <a:rPr lang="en-GB" smtClean="0"/>
              <a:pPr/>
              <a:t>10</a:t>
            </a:fld>
            <a:endParaRPr lang="en-GB" dirty="0"/>
          </a:p>
        </p:txBody>
      </p:sp>
      <p:sp>
        <p:nvSpPr>
          <p:cNvPr id="6" name="Date Placeholder 5">
            <a:extLst>
              <a:ext uri="{FF2B5EF4-FFF2-40B4-BE49-F238E27FC236}">
                <a16:creationId xmlns:a16="http://schemas.microsoft.com/office/drawing/2014/main" id="{5ADEFCFB-AF43-EDA3-1C33-3906725F5957}"/>
              </a:ext>
            </a:extLst>
          </p:cNvPr>
          <p:cNvSpPr>
            <a:spLocks noGrp="1"/>
          </p:cNvSpPr>
          <p:nvPr>
            <p:ph type="dt" sz="half" idx="12"/>
          </p:nvPr>
        </p:nvSpPr>
        <p:spPr/>
        <p:txBody>
          <a:bodyPr/>
          <a:lstStyle/>
          <a:p>
            <a:fld id="{FFEF8A9A-0A24-6A41-AF46-E1505BE15056}" type="datetime1">
              <a:rPr lang="da-DK" smtClean="0"/>
              <a:t>03.04.2024</a:t>
            </a:fld>
            <a:endParaRPr lang="en-GB" dirty="0"/>
          </a:p>
        </p:txBody>
      </p:sp>
      <p:pic>
        <p:nvPicPr>
          <p:cNvPr id="11" name="Picture 10">
            <a:extLst>
              <a:ext uri="{FF2B5EF4-FFF2-40B4-BE49-F238E27FC236}">
                <a16:creationId xmlns:a16="http://schemas.microsoft.com/office/drawing/2014/main" id="{280D2D7C-40B5-936B-0A26-A6DAA16FD6C8}"/>
              </a:ext>
            </a:extLst>
          </p:cNvPr>
          <p:cNvPicPr>
            <a:picLocks noChangeAspect="1"/>
          </p:cNvPicPr>
          <p:nvPr/>
        </p:nvPicPr>
        <p:blipFill rotWithShape="1">
          <a:blip r:embed="rId3"/>
          <a:srcRect b="2804"/>
          <a:stretch/>
        </p:blipFill>
        <p:spPr>
          <a:xfrm>
            <a:off x="3430910" y="1330998"/>
            <a:ext cx="8617652" cy="4968552"/>
          </a:xfrm>
          <a:prstGeom prst="rect">
            <a:avLst/>
          </a:prstGeom>
        </p:spPr>
      </p:pic>
    </p:spTree>
    <p:extLst>
      <p:ext uri="{BB962C8B-B14F-4D97-AF65-F5344CB8AC3E}">
        <p14:creationId xmlns:p14="http://schemas.microsoft.com/office/powerpoint/2010/main" val="420246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6587-611C-AD2D-A322-6F3DBC7D029C}"/>
              </a:ext>
            </a:extLst>
          </p:cNvPr>
          <p:cNvSpPr>
            <a:spLocks noGrp="1"/>
          </p:cNvSpPr>
          <p:nvPr>
            <p:ph type="title"/>
          </p:nvPr>
        </p:nvSpPr>
        <p:spPr/>
        <p:txBody>
          <a:bodyPr/>
          <a:lstStyle/>
          <a:p>
            <a:r>
              <a:rPr lang="en-DK" dirty="0"/>
              <a:t>MNIST – Learning Curves</a:t>
            </a:r>
          </a:p>
        </p:txBody>
      </p:sp>
      <p:sp>
        <p:nvSpPr>
          <p:cNvPr id="3" name="Content Placeholder 2">
            <a:extLst>
              <a:ext uri="{FF2B5EF4-FFF2-40B4-BE49-F238E27FC236}">
                <a16:creationId xmlns:a16="http://schemas.microsoft.com/office/drawing/2014/main" id="{1D90627E-2ACD-B5A0-28E5-32D549F11120}"/>
              </a:ext>
            </a:extLst>
          </p:cNvPr>
          <p:cNvSpPr>
            <a:spLocks noGrp="1"/>
          </p:cNvSpPr>
          <p:nvPr>
            <p:ph idx="1"/>
          </p:nvPr>
        </p:nvSpPr>
        <p:spPr>
          <a:xfrm>
            <a:off x="1774726" y="1706328"/>
            <a:ext cx="3384376" cy="4545578"/>
          </a:xfrm>
        </p:spPr>
        <p:txBody>
          <a:bodyPr/>
          <a:lstStyle/>
          <a:p>
            <a:pPr marL="0" indent="0">
              <a:buNone/>
            </a:pPr>
            <a:r>
              <a:rPr lang="en-DK" b="1" dirty="0"/>
              <a:t>Setup:</a:t>
            </a:r>
          </a:p>
          <a:p>
            <a:r>
              <a:rPr lang="en-DK" dirty="0"/>
              <a:t>Monte Carlo Dropout (T=10)</a:t>
            </a:r>
          </a:p>
          <a:p>
            <a:r>
              <a:rPr lang="en-DK" dirty="0"/>
              <a:t>Query batch size of 100.</a:t>
            </a:r>
          </a:p>
          <a:p>
            <a:endParaRPr lang="en-DK" dirty="0"/>
          </a:p>
          <a:p>
            <a:endParaRPr lang="en-DK" dirty="0"/>
          </a:p>
          <a:p>
            <a:pPr marL="0" indent="0">
              <a:buNone/>
            </a:pPr>
            <a:r>
              <a:rPr lang="en-DK" b="1" dirty="0"/>
              <a:t>Findings:</a:t>
            </a:r>
          </a:p>
          <a:p>
            <a:r>
              <a:rPr lang="en-DK" dirty="0"/>
              <a:t>AL learn faster and plateau at a higher accuracy.</a:t>
            </a:r>
          </a:p>
          <a:p>
            <a:endParaRPr lang="en-DK" dirty="0"/>
          </a:p>
          <a:p>
            <a:endParaRPr lang="en-DK" dirty="0"/>
          </a:p>
          <a:p>
            <a:endParaRPr lang="en-DK" dirty="0"/>
          </a:p>
        </p:txBody>
      </p:sp>
      <p:sp>
        <p:nvSpPr>
          <p:cNvPr id="4" name="Footer Placeholder 3">
            <a:extLst>
              <a:ext uri="{FF2B5EF4-FFF2-40B4-BE49-F238E27FC236}">
                <a16:creationId xmlns:a16="http://schemas.microsoft.com/office/drawing/2014/main" id="{D5CFFD4D-C266-25D2-024F-88481788E95B}"/>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507BE8C2-6FF0-0793-5C34-ECDD71F08EE8}"/>
              </a:ext>
            </a:extLst>
          </p:cNvPr>
          <p:cNvSpPr>
            <a:spLocks noGrp="1"/>
          </p:cNvSpPr>
          <p:nvPr>
            <p:ph type="sldNum" sz="quarter" idx="11"/>
          </p:nvPr>
        </p:nvSpPr>
        <p:spPr/>
        <p:txBody>
          <a:bodyPr/>
          <a:lstStyle/>
          <a:p>
            <a:fld id="{103EA872-A674-449B-A120-B97244F8E91D}" type="slidenum">
              <a:rPr lang="en-GB" smtClean="0"/>
              <a:pPr/>
              <a:t>11</a:t>
            </a:fld>
            <a:endParaRPr lang="en-GB" dirty="0"/>
          </a:p>
        </p:txBody>
      </p:sp>
      <p:sp>
        <p:nvSpPr>
          <p:cNvPr id="6" name="Date Placeholder 5">
            <a:extLst>
              <a:ext uri="{FF2B5EF4-FFF2-40B4-BE49-F238E27FC236}">
                <a16:creationId xmlns:a16="http://schemas.microsoft.com/office/drawing/2014/main" id="{561FC000-B5F0-A71C-8926-1FCF776D1067}"/>
              </a:ext>
            </a:extLst>
          </p:cNvPr>
          <p:cNvSpPr>
            <a:spLocks noGrp="1"/>
          </p:cNvSpPr>
          <p:nvPr>
            <p:ph type="dt" sz="half" idx="12"/>
          </p:nvPr>
        </p:nvSpPr>
        <p:spPr/>
        <p:txBody>
          <a:bodyPr/>
          <a:lstStyle/>
          <a:p>
            <a:fld id="{600EE2C3-B904-DB4A-B492-4BCDE602E913}" type="datetime1">
              <a:rPr lang="da-DK" smtClean="0"/>
              <a:t>03.04.2024</a:t>
            </a:fld>
            <a:endParaRPr lang="en-GB" dirty="0"/>
          </a:p>
        </p:txBody>
      </p:sp>
      <p:pic>
        <p:nvPicPr>
          <p:cNvPr id="7" name="Content Placeholder 7">
            <a:extLst>
              <a:ext uri="{FF2B5EF4-FFF2-40B4-BE49-F238E27FC236}">
                <a16:creationId xmlns:a16="http://schemas.microsoft.com/office/drawing/2014/main" id="{25CE8615-EC2E-10ED-85E6-D28F5C30829A}"/>
              </a:ext>
            </a:extLst>
          </p:cNvPr>
          <p:cNvPicPr>
            <a:picLocks noChangeAspect="1"/>
          </p:cNvPicPr>
          <p:nvPr/>
        </p:nvPicPr>
        <p:blipFill rotWithShape="1">
          <a:blip r:embed="rId3"/>
          <a:srcRect l="6995" t="12091" r="8862" b="5030"/>
          <a:stretch/>
        </p:blipFill>
        <p:spPr bwMode="auto">
          <a:xfrm>
            <a:off x="5265070" y="1547522"/>
            <a:ext cx="6148660" cy="4844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42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56FF-B50A-F6ED-6E09-86F8962FA79D}"/>
              </a:ext>
            </a:extLst>
          </p:cNvPr>
          <p:cNvSpPr>
            <a:spLocks noGrp="1"/>
          </p:cNvSpPr>
          <p:nvPr>
            <p:ph type="title"/>
          </p:nvPr>
        </p:nvSpPr>
        <p:spPr/>
        <p:txBody>
          <a:bodyPr/>
          <a:lstStyle/>
          <a:p>
            <a:r>
              <a:rPr lang="en-DK" dirty="0"/>
              <a:t>Batch Aware Methods – BatchBALD </a:t>
            </a:r>
          </a:p>
        </p:txBody>
      </p:sp>
      <p:sp>
        <p:nvSpPr>
          <p:cNvPr id="4" name="Footer Placeholder 3">
            <a:extLst>
              <a:ext uri="{FF2B5EF4-FFF2-40B4-BE49-F238E27FC236}">
                <a16:creationId xmlns:a16="http://schemas.microsoft.com/office/drawing/2014/main" id="{05226CCD-7393-248F-8912-39C3A4E17F00}"/>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A580AAEC-8AB3-6F33-3DEB-B426BACE89A8}"/>
              </a:ext>
            </a:extLst>
          </p:cNvPr>
          <p:cNvSpPr>
            <a:spLocks noGrp="1"/>
          </p:cNvSpPr>
          <p:nvPr>
            <p:ph type="sldNum" sz="quarter" idx="11"/>
          </p:nvPr>
        </p:nvSpPr>
        <p:spPr/>
        <p:txBody>
          <a:bodyPr/>
          <a:lstStyle/>
          <a:p>
            <a:fld id="{103EA872-A674-449B-A120-B97244F8E91D}" type="slidenum">
              <a:rPr lang="en-GB" smtClean="0"/>
              <a:pPr/>
              <a:t>12</a:t>
            </a:fld>
            <a:endParaRPr lang="en-GB" dirty="0"/>
          </a:p>
        </p:txBody>
      </p:sp>
      <p:sp>
        <p:nvSpPr>
          <p:cNvPr id="6" name="Date Placeholder 5">
            <a:extLst>
              <a:ext uri="{FF2B5EF4-FFF2-40B4-BE49-F238E27FC236}">
                <a16:creationId xmlns:a16="http://schemas.microsoft.com/office/drawing/2014/main" id="{823A93D4-6124-6FAD-29CD-AD8C36E581D7}"/>
              </a:ext>
            </a:extLst>
          </p:cNvPr>
          <p:cNvSpPr>
            <a:spLocks noGrp="1"/>
          </p:cNvSpPr>
          <p:nvPr>
            <p:ph type="dt" sz="half" idx="12"/>
          </p:nvPr>
        </p:nvSpPr>
        <p:spPr/>
        <p:txBody>
          <a:bodyPr/>
          <a:lstStyle/>
          <a:p>
            <a:fld id="{13531948-FC50-1B4D-9191-3E53903AB04A}" type="datetime1">
              <a:rPr lang="da-DK" smtClean="0"/>
              <a:t>03.04.2024</a:t>
            </a:fld>
            <a:endParaRPr lang="en-GB" dirty="0"/>
          </a:p>
        </p:txBody>
      </p:sp>
      <p:sp>
        <p:nvSpPr>
          <p:cNvPr id="13" name="TextBox 12">
            <a:extLst>
              <a:ext uri="{FF2B5EF4-FFF2-40B4-BE49-F238E27FC236}">
                <a16:creationId xmlns:a16="http://schemas.microsoft.com/office/drawing/2014/main" id="{30D93974-B8EE-C033-219B-FD4FFB8B3809}"/>
              </a:ext>
            </a:extLst>
          </p:cNvPr>
          <p:cNvSpPr txBox="1"/>
          <p:nvPr/>
        </p:nvSpPr>
        <p:spPr>
          <a:xfrm>
            <a:off x="1774725" y="1878139"/>
            <a:ext cx="4656187" cy="3785652"/>
          </a:xfrm>
          <a:prstGeom prst="rect">
            <a:avLst/>
          </a:prstGeom>
          <a:noFill/>
        </p:spPr>
        <p:txBody>
          <a:bodyPr wrap="square" lIns="0" tIns="0" rIns="0" bIns="0" rtlCol="0">
            <a:spAutoFit/>
          </a:bodyPr>
          <a:lstStyle/>
          <a:p>
            <a:pPr algn="l">
              <a:spcBef>
                <a:spcPts val="432"/>
              </a:spcBef>
            </a:pPr>
            <a:r>
              <a:rPr lang="en-DK" sz="1800" b="1" dirty="0">
                <a:latin typeface="+mn-lt"/>
              </a:rPr>
              <a:t>Motivation:</a:t>
            </a:r>
          </a:p>
          <a:p>
            <a:pPr marL="285750" indent="-285750" algn="l">
              <a:spcBef>
                <a:spcPts val="432"/>
              </a:spcBef>
              <a:buFont typeface="Arial" panose="020B0604020202020204" pitchFamily="34" charset="0"/>
              <a:buChar char="•"/>
            </a:pPr>
            <a:r>
              <a:rPr lang="en-DK" sz="1800" dirty="0">
                <a:latin typeface="+mn-lt"/>
              </a:rPr>
              <a:t>Deep Neural Networks are computationally expensive to train.</a:t>
            </a:r>
          </a:p>
          <a:p>
            <a:pPr marL="285750" indent="-285750" algn="l">
              <a:spcBef>
                <a:spcPts val="432"/>
              </a:spcBef>
              <a:buFont typeface="Arial" panose="020B0604020202020204" pitchFamily="34" charset="0"/>
              <a:buChar char="•"/>
            </a:pPr>
            <a:r>
              <a:rPr lang="en-DK" sz="1800" dirty="0">
                <a:latin typeface="+mn-lt"/>
              </a:rPr>
              <a:t>Ensuring batch diversity to maximize information gain.</a:t>
            </a:r>
          </a:p>
          <a:p>
            <a:pPr marL="285750" indent="-285750" algn="l">
              <a:spcBef>
                <a:spcPts val="432"/>
              </a:spcBef>
              <a:buFont typeface="Arial" panose="020B0604020202020204" pitchFamily="34" charset="0"/>
              <a:buChar char="•"/>
            </a:pPr>
            <a:endParaRPr lang="en-DK" sz="1800" dirty="0">
              <a:latin typeface="+mn-lt"/>
            </a:endParaRPr>
          </a:p>
          <a:p>
            <a:pPr marL="285750" indent="-285750" algn="l">
              <a:spcBef>
                <a:spcPts val="432"/>
              </a:spcBef>
              <a:buFont typeface="Arial" panose="020B0604020202020204" pitchFamily="34" charset="0"/>
              <a:buChar char="•"/>
            </a:pPr>
            <a:endParaRPr lang="en-DK" sz="1800" dirty="0">
              <a:latin typeface="+mn-lt"/>
            </a:endParaRPr>
          </a:p>
          <a:p>
            <a:pPr algn="l">
              <a:spcBef>
                <a:spcPts val="432"/>
              </a:spcBef>
            </a:pPr>
            <a:r>
              <a:rPr lang="en-DK" sz="1800" b="1" dirty="0">
                <a:latin typeface="+mn-lt"/>
              </a:rPr>
              <a:t>BALD vs BatchBALD:</a:t>
            </a:r>
          </a:p>
          <a:p>
            <a:pPr algn="l">
              <a:spcBef>
                <a:spcPts val="432"/>
              </a:spcBef>
            </a:pPr>
            <a:endParaRPr lang="en-DK" sz="1800" dirty="0">
              <a:latin typeface="+mn-lt"/>
            </a:endParaRPr>
          </a:p>
          <a:p>
            <a:pPr marL="285750" indent="-285750" algn="l">
              <a:spcBef>
                <a:spcPts val="432"/>
              </a:spcBef>
              <a:buFont typeface="Arial" panose="020B0604020202020204" pitchFamily="34" charset="0"/>
              <a:buChar char="•"/>
            </a:pPr>
            <a:r>
              <a:rPr lang="en-GB" sz="1800" dirty="0">
                <a:latin typeface="+mn-lt"/>
              </a:rPr>
              <a:t>xx</a:t>
            </a:r>
            <a:endParaRPr lang="en-DK" sz="1800" dirty="0">
              <a:latin typeface="+mn-lt"/>
            </a:endParaRPr>
          </a:p>
          <a:p>
            <a:pPr marL="285750" indent="-285750" algn="l">
              <a:spcBef>
                <a:spcPts val="432"/>
              </a:spcBef>
              <a:buFont typeface="Arial" panose="020B0604020202020204" pitchFamily="34" charset="0"/>
              <a:buChar char="•"/>
            </a:pPr>
            <a:endParaRPr lang="en-DK" sz="1800" dirty="0">
              <a:latin typeface="+mn-lt"/>
            </a:endParaRPr>
          </a:p>
          <a:p>
            <a:pPr marL="285750" indent="-285750" algn="l">
              <a:spcBef>
                <a:spcPts val="432"/>
              </a:spcBef>
              <a:buFont typeface="Arial" panose="020B0604020202020204" pitchFamily="34" charset="0"/>
              <a:buChar char="•"/>
            </a:pPr>
            <a:r>
              <a:rPr lang="en-GB" sz="1800" dirty="0">
                <a:latin typeface="+mn-lt"/>
              </a:rPr>
              <a:t>xx</a:t>
            </a:r>
            <a:r>
              <a:rPr lang="en-DK" sz="1800" dirty="0">
                <a:latin typeface="+mn-lt"/>
              </a:rPr>
              <a:t> </a:t>
            </a:r>
          </a:p>
        </p:txBody>
      </p:sp>
      <p:pic>
        <p:nvPicPr>
          <p:cNvPr id="15" name="Picture 14" descr="A black and white image of a gear&#10;&#10;Description automatically generated">
            <a:extLst>
              <a:ext uri="{FF2B5EF4-FFF2-40B4-BE49-F238E27FC236}">
                <a16:creationId xmlns:a16="http://schemas.microsoft.com/office/drawing/2014/main" id="{8A342A76-3AC0-E60F-7FFA-3574ABF057A0}"/>
              </a:ext>
            </a:extLst>
          </p:cNvPr>
          <p:cNvPicPr>
            <a:picLocks noChangeAspect="1"/>
          </p:cNvPicPr>
          <p:nvPr/>
        </p:nvPicPr>
        <p:blipFill rotWithShape="1">
          <a:blip r:embed="rId3">
            <a:extLst>
              <a:ext uri="{28A0092B-C50C-407E-A947-70E740481C1C}">
                <a14:useLocalDpi xmlns:a14="http://schemas.microsoft.com/office/drawing/2010/main" val="0"/>
              </a:ext>
            </a:extLst>
          </a:blip>
          <a:srcRect r="63464"/>
          <a:stretch/>
        </p:blipFill>
        <p:spPr>
          <a:xfrm>
            <a:off x="6473904" y="1558597"/>
            <a:ext cx="2503445" cy="2572025"/>
          </a:xfrm>
          <a:prstGeom prst="rect">
            <a:avLst/>
          </a:prstGeom>
        </p:spPr>
      </p:pic>
      <p:pic>
        <p:nvPicPr>
          <p:cNvPr id="17" name="Picture 16" descr="A black and white image of a gear&#10;&#10;Description automatically generated">
            <a:extLst>
              <a:ext uri="{FF2B5EF4-FFF2-40B4-BE49-F238E27FC236}">
                <a16:creationId xmlns:a16="http://schemas.microsoft.com/office/drawing/2014/main" id="{17BFB822-8CC3-4FD9-49CF-F58506F63EBF}"/>
              </a:ext>
            </a:extLst>
          </p:cNvPr>
          <p:cNvPicPr>
            <a:picLocks noChangeAspect="1"/>
          </p:cNvPicPr>
          <p:nvPr/>
        </p:nvPicPr>
        <p:blipFill rotWithShape="1">
          <a:blip r:embed="rId3">
            <a:extLst>
              <a:ext uri="{28A0092B-C50C-407E-A947-70E740481C1C}">
                <a14:useLocalDpi xmlns:a14="http://schemas.microsoft.com/office/drawing/2010/main" val="0"/>
              </a:ext>
            </a:extLst>
          </a:blip>
          <a:srcRect l="59698"/>
          <a:stretch/>
        </p:blipFill>
        <p:spPr>
          <a:xfrm>
            <a:off x="9164038" y="1529027"/>
            <a:ext cx="2761500" cy="2572025"/>
          </a:xfrm>
          <a:prstGeom prst="rect">
            <a:avLst/>
          </a:prstGeom>
        </p:spPr>
      </p:pic>
      <p:pic>
        <p:nvPicPr>
          <p:cNvPr id="8" name="Content Placeholder 7">
            <a:extLst>
              <a:ext uri="{FF2B5EF4-FFF2-40B4-BE49-F238E27FC236}">
                <a16:creationId xmlns:a16="http://schemas.microsoft.com/office/drawing/2014/main" id="{56CF983B-9BBB-9253-33EB-0E4904C1FEB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7579"/>
          <a:stretch/>
        </p:blipFill>
        <p:spPr>
          <a:xfrm>
            <a:off x="1918742" y="4509119"/>
            <a:ext cx="6691784" cy="745791"/>
          </a:xfrm>
        </p:spPr>
      </p:pic>
      <p:pic>
        <p:nvPicPr>
          <p:cNvPr id="10" name="Picture 9">
            <a:extLst>
              <a:ext uri="{FF2B5EF4-FFF2-40B4-BE49-F238E27FC236}">
                <a16:creationId xmlns:a16="http://schemas.microsoft.com/office/drawing/2014/main" id="{3D9BAFF5-155C-C6E9-D00F-4D76CFBC3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8742" y="5228779"/>
            <a:ext cx="7848873" cy="461144"/>
          </a:xfrm>
          <a:prstGeom prst="rect">
            <a:avLst/>
          </a:prstGeom>
        </p:spPr>
      </p:pic>
      <p:sp>
        <p:nvSpPr>
          <p:cNvPr id="18" name="TextBox 17">
            <a:extLst>
              <a:ext uri="{FF2B5EF4-FFF2-40B4-BE49-F238E27FC236}">
                <a16:creationId xmlns:a16="http://schemas.microsoft.com/office/drawing/2014/main" id="{F7C0D23E-A990-E4D8-101F-A85AC09100C4}"/>
              </a:ext>
            </a:extLst>
          </p:cNvPr>
          <p:cNvSpPr txBox="1"/>
          <p:nvPr/>
        </p:nvSpPr>
        <p:spPr>
          <a:xfrm>
            <a:off x="9498828" y="4138903"/>
            <a:ext cx="2091919" cy="184666"/>
          </a:xfrm>
          <a:prstGeom prst="rect">
            <a:avLst/>
          </a:prstGeom>
          <a:noFill/>
        </p:spPr>
        <p:txBody>
          <a:bodyPr wrap="none" lIns="0" tIns="0" rIns="0" bIns="0" rtlCol="0">
            <a:spAutoFit/>
          </a:bodyPr>
          <a:lstStyle/>
          <a:p>
            <a:pPr algn="l">
              <a:spcBef>
                <a:spcPts val="432"/>
              </a:spcBef>
            </a:pPr>
            <a:r>
              <a:rPr lang="en-DK" sz="1200" dirty="0">
                <a:latin typeface="+mn-lt"/>
              </a:rPr>
              <a:t>Figure from Kirsch et al. 2019</a:t>
            </a:r>
          </a:p>
        </p:txBody>
      </p:sp>
    </p:spTree>
    <p:extLst>
      <p:ext uri="{BB962C8B-B14F-4D97-AF65-F5344CB8AC3E}">
        <p14:creationId xmlns:p14="http://schemas.microsoft.com/office/powerpoint/2010/main" val="3203013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182C-0567-366F-ECA0-DA1947AFC8E5}"/>
              </a:ext>
            </a:extLst>
          </p:cNvPr>
          <p:cNvSpPr>
            <a:spLocks noGrp="1"/>
          </p:cNvSpPr>
          <p:nvPr>
            <p:ph type="title"/>
          </p:nvPr>
        </p:nvSpPr>
        <p:spPr/>
        <p:txBody>
          <a:bodyPr/>
          <a:lstStyle/>
          <a:p>
            <a:r>
              <a:rPr lang="en-DK" dirty="0"/>
              <a:t>MNIST Dataset – BALD vs BatchBALD</a:t>
            </a:r>
          </a:p>
        </p:txBody>
      </p:sp>
      <p:sp>
        <p:nvSpPr>
          <p:cNvPr id="4" name="Footer Placeholder 3">
            <a:extLst>
              <a:ext uri="{FF2B5EF4-FFF2-40B4-BE49-F238E27FC236}">
                <a16:creationId xmlns:a16="http://schemas.microsoft.com/office/drawing/2014/main" id="{27461A72-E1AA-D97F-F45F-8C3426978CF8}"/>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EA3A05D2-A0E1-502D-03AD-B0C502E98AFD}"/>
              </a:ext>
            </a:extLst>
          </p:cNvPr>
          <p:cNvSpPr>
            <a:spLocks noGrp="1"/>
          </p:cNvSpPr>
          <p:nvPr>
            <p:ph type="sldNum" sz="quarter" idx="11"/>
          </p:nvPr>
        </p:nvSpPr>
        <p:spPr/>
        <p:txBody>
          <a:bodyPr/>
          <a:lstStyle/>
          <a:p>
            <a:fld id="{103EA872-A674-449B-A120-B97244F8E91D}" type="slidenum">
              <a:rPr lang="en-GB" smtClean="0"/>
              <a:pPr/>
              <a:t>13</a:t>
            </a:fld>
            <a:endParaRPr lang="en-GB" dirty="0"/>
          </a:p>
        </p:txBody>
      </p:sp>
      <p:sp>
        <p:nvSpPr>
          <p:cNvPr id="6" name="Date Placeholder 5">
            <a:extLst>
              <a:ext uri="{FF2B5EF4-FFF2-40B4-BE49-F238E27FC236}">
                <a16:creationId xmlns:a16="http://schemas.microsoft.com/office/drawing/2014/main" id="{5CB71536-3B1A-296F-716F-3B9E66328F53}"/>
              </a:ext>
            </a:extLst>
          </p:cNvPr>
          <p:cNvSpPr>
            <a:spLocks noGrp="1"/>
          </p:cNvSpPr>
          <p:nvPr>
            <p:ph type="dt" sz="half" idx="12"/>
          </p:nvPr>
        </p:nvSpPr>
        <p:spPr/>
        <p:txBody>
          <a:bodyPr/>
          <a:lstStyle/>
          <a:p>
            <a:fld id="{B7548E8D-3642-D449-AB73-5318EEBFEA9F}" type="datetime1">
              <a:rPr lang="da-DK" smtClean="0"/>
              <a:t>03.04.2024</a:t>
            </a:fld>
            <a:endParaRPr lang="en-GB" dirty="0"/>
          </a:p>
        </p:txBody>
      </p:sp>
      <p:pic>
        <p:nvPicPr>
          <p:cNvPr id="7" name="Picture 6">
            <a:extLst>
              <a:ext uri="{FF2B5EF4-FFF2-40B4-BE49-F238E27FC236}">
                <a16:creationId xmlns:a16="http://schemas.microsoft.com/office/drawing/2014/main" id="{91B4404D-459D-60DE-A9FB-693C932EFE85}"/>
              </a:ext>
            </a:extLst>
          </p:cNvPr>
          <p:cNvPicPr>
            <a:picLocks noChangeAspect="1"/>
          </p:cNvPicPr>
          <p:nvPr/>
        </p:nvPicPr>
        <p:blipFill rotWithShape="1">
          <a:blip r:embed="rId3"/>
          <a:srcRect t="7623"/>
          <a:stretch/>
        </p:blipFill>
        <p:spPr>
          <a:xfrm>
            <a:off x="2325157" y="1655114"/>
            <a:ext cx="7540098" cy="4629815"/>
          </a:xfrm>
          <a:prstGeom prst="rect">
            <a:avLst/>
          </a:prstGeom>
        </p:spPr>
      </p:pic>
    </p:spTree>
    <p:extLst>
      <p:ext uri="{BB962C8B-B14F-4D97-AF65-F5344CB8AC3E}">
        <p14:creationId xmlns:p14="http://schemas.microsoft.com/office/powerpoint/2010/main" val="79366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94BB-453C-22F6-B015-44CD8D278BB5}"/>
              </a:ext>
            </a:extLst>
          </p:cNvPr>
          <p:cNvSpPr>
            <a:spLocks noGrp="1"/>
          </p:cNvSpPr>
          <p:nvPr>
            <p:ph type="title"/>
          </p:nvPr>
        </p:nvSpPr>
        <p:spPr/>
        <p:txBody>
          <a:bodyPr/>
          <a:lstStyle/>
          <a:p>
            <a:r>
              <a:rPr lang="en-DK" dirty="0"/>
              <a:t>What was found?</a:t>
            </a:r>
          </a:p>
        </p:txBody>
      </p:sp>
      <p:sp>
        <p:nvSpPr>
          <p:cNvPr id="3" name="Content Placeholder 2">
            <a:extLst>
              <a:ext uri="{FF2B5EF4-FFF2-40B4-BE49-F238E27FC236}">
                <a16:creationId xmlns:a16="http://schemas.microsoft.com/office/drawing/2014/main" id="{0652D894-BC64-F9CF-87A3-175738D9904A}"/>
              </a:ext>
            </a:extLst>
          </p:cNvPr>
          <p:cNvSpPr>
            <a:spLocks noGrp="1"/>
          </p:cNvSpPr>
          <p:nvPr>
            <p:ph idx="1"/>
          </p:nvPr>
        </p:nvSpPr>
        <p:spPr/>
        <p:txBody>
          <a:bodyPr/>
          <a:lstStyle/>
          <a:p>
            <a:pPr marL="342900" indent="-342900">
              <a:buFont typeface="+mj-lt"/>
              <a:buAutoNum type="arabicPeriod"/>
            </a:pPr>
            <a:r>
              <a:rPr lang="en-DK" dirty="0"/>
              <a:t>Active Learning leads to faster learning and higher accuracy.</a:t>
            </a:r>
          </a:p>
          <a:p>
            <a:pPr marL="342900" indent="-342900">
              <a:buFont typeface="+mj-lt"/>
              <a:buAutoNum type="arabicPeriod"/>
            </a:pPr>
            <a:r>
              <a:rPr lang="en-DK" dirty="0"/>
              <a:t>The desired sampling behavior was confirmed in 2D.</a:t>
            </a:r>
          </a:p>
          <a:p>
            <a:pPr marL="342900" indent="-342900">
              <a:buFont typeface="+mj-lt"/>
              <a:buAutoNum type="arabicPeriod"/>
            </a:pPr>
            <a:r>
              <a:rPr lang="en-DK" dirty="0"/>
              <a:t>BALD did </a:t>
            </a:r>
            <a:r>
              <a:rPr lang="en-DK" i="1" dirty="0"/>
              <a:t>not</a:t>
            </a:r>
            <a:r>
              <a:rPr lang="en-DK" dirty="0"/>
              <a:t> lead to faster learning than margin or entropy sampling, but came at a computional cost.</a:t>
            </a:r>
          </a:p>
          <a:p>
            <a:pPr marL="342900" indent="-342900">
              <a:buFont typeface="+mj-lt"/>
              <a:buAutoNum type="arabicPeriod"/>
            </a:pPr>
            <a:r>
              <a:rPr lang="en-DK" dirty="0"/>
              <a:t>BatchBALD was not preffered over BALD for a batch size of 4.</a:t>
            </a:r>
          </a:p>
        </p:txBody>
      </p:sp>
      <p:sp>
        <p:nvSpPr>
          <p:cNvPr id="4" name="Footer Placeholder 3">
            <a:extLst>
              <a:ext uri="{FF2B5EF4-FFF2-40B4-BE49-F238E27FC236}">
                <a16:creationId xmlns:a16="http://schemas.microsoft.com/office/drawing/2014/main" id="{A6593CFB-B0A4-4288-8DE7-A30C68773A31}"/>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F4FF26C2-FFF9-0EBB-0CFF-1BF4C8F0B940}"/>
              </a:ext>
            </a:extLst>
          </p:cNvPr>
          <p:cNvSpPr>
            <a:spLocks noGrp="1"/>
          </p:cNvSpPr>
          <p:nvPr>
            <p:ph type="sldNum" sz="quarter" idx="11"/>
          </p:nvPr>
        </p:nvSpPr>
        <p:spPr/>
        <p:txBody>
          <a:bodyPr/>
          <a:lstStyle/>
          <a:p>
            <a:fld id="{103EA872-A674-449B-A120-B97244F8E91D}" type="slidenum">
              <a:rPr lang="en-GB" smtClean="0"/>
              <a:pPr/>
              <a:t>14</a:t>
            </a:fld>
            <a:endParaRPr lang="en-GB" dirty="0"/>
          </a:p>
        </p:txBody>
      </p:sp>
      <p:sp>
        <p:nvSpPr>
          <p:cNvPr id="6" name="Date Placeholder 5">
            <a:extLst>
              <a:ext uri="{FF2B5EF4-FFF2-40B4-BE49-F238E27FC236}">
                <a16:creationId xmlns:a16="http://schemas.microsoft.com/office/drawing/2014/main" id="{8DCB49FF-19D5-9BBD-7E46-80B01BF4555B}"/>
              </a:ext>
            </a:extLst>
          </p:cNvPr>
          <p:cNvSpPr>
            <a:spLocks noGrp="1"/>
          </p:cNvSpPr>
          <p:nvPr>
            <p:ph type="dt" sz="half" idx="12"/>
          </p:nvPr>
        </p:nvSpPr>
        <p:spPr/>
        <p:txBody>
          <a:bodyPr/>
          <a:lstStyle/>
          <a:p>
            <a:fld id="{3A61D2F3-C48B-124A-B626-1F6469627D02}" type="datetime1">
              <a:rPr lang="da-DK" smtClean="0"/>
              <a:t>03.04.2024</a:t>
            </a:fld>
            <a:endParaRPr lang="en-GB" dirty="0"/>
          </a:p>
        </p:txBody>
      </p:sp>
    </p:spTree>
    <p:extLst>
      <p:ext uri="{BB962C8B-B14F-4D97-AF65-F5344CB8AC3E}">
        <p14:creationId xmlns:p14="http://schemas.microsoft.com/office/powerpoint/2010/main" val="277394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17C5-DBFC-FEA1-B943-62B965BB48DC}"/>
              </a:ext>
            </a:extLst>
          </p:cNvPr>
          <p:cNvSpPr>
            <a:spLocks noGrp="1"/>
          </p:cNvSpPr>
          <p:nvPr>
            <p:ph type="title"/>
          </p:nvPr>
        </p:nvSpPr>
        <p:spPr/>
        <p:txBody>
          <a:bodyPr/>
          <a:lstStyle/>
          <a:p>
            <a:r>
              <a:rPr lang="en-DK" dirty="0"/>
              <a:t>Thank you for listening!</a:t>
            </a:r>
          </a:p>
        </p:txBody>
      </p:sp>
      <p:sp>
        <p:nvSpPr>
          <p:cNvPr id="3" name="Content Placeholder 2">
            <a:extLst>
              <a:ext uri="{FF2B5EF4-FFF2-40B4-BE49-F238E27FC236}">
                <a16:creationId xmlns:a16="http://schemas.microsoft.com/office/drawing/2014/main" id="{2B951AC4-F89C-5302-FFA9-833E9F978E65}"/>
              </a:ext>
            </a:extLst>
          </p:cNvPr>
          <p:cNvSpPr>
            <a:spLocks noGrp="1"/>
          </p:cNvSpPr>
          <p:nvPr>
            <p:ph idx="1"/>
          </p:nvPr>
        </p:nvSpPr>
        <p:spPr/>
        <p:txBody>
          <a:bodyPr/>
          <a:lstStyle/>
          <a:p>
            <a:endParaRPr lang="en-DK"/>
          </a:p>
        </p:txBody>
      </p:sp>
      <p:sp>
        <p:nvSpPr>
          <p:cNvPr id="4" name="Footer Placeholder 3">
            <a:extLst>
              <a:ext uri="{FF2B5EF4-FFF2-40B4-BE49-F238E27FC236}">
                <a16:creationId xmlns:a16="http://schemas.microsoft.com/office/drawing/2014/main" id="{752A5971-5EBD-D5EA-3C06-956DAE06B206}"/>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8809E595-1680-E5C9-7C93-2CB8EEB88F40}"/>
              </a:ext>
            </a:extLst>
          </p:cNvPr>
          <p:cNvSpPr>
            <a:spLocks noGrp="1"/>
          </p:cNvSpPr>
          <p:nvPr>
            <p:ph type="sldNum" sz="quarter" idx="11"/>
          </p:nvPr>
        </p:nvSpPr>
        <p:spPr/>
        <p:txBody>
          <a:bodyPr/>
          <a:lstStyle/>
          <a:p>
            <a:fld id="{103EA872-A674-449B-A120-B97244F8E91D}" type="slidenum">
              <a:rPr lang="en-GB" smtClean="0"/>
              <a:pPr/>
              <a:t>15</a:t>
            </a:fld>
            <a:endParaRPr lang="en-GB" dirty="0"/>
          </a:p>
        </p:txBody>
      </p:sp>
      <p:sp>
        <p:nvSpPr>
          <p:cNvPr id="6" name="Date Placeholder 5">
            <a:extLst>
              <a:ext uri="{FF2B5EF4-FFF2-40B4-BE49-F238E27FC236}">
                <a16:creationId xmlns:a16="http://schemas.microsoft.com/office/drawing/2014/main" id="{EED8AF75-D11B-76E4-90E7-501318CC8847}"/>
              </a:ext>
            </a:extLst>
          </p:cNvPr>
          <p:cNvSpPr>
            <a:spLocks noGrp="1"/>
          </p:cNvSpPr>
          <p:nvPr>
            <p:ph type="dt" sz="half" idx="12"/>
          </p:nvPr>
        </p:nvSpPr>
        <p:spPr/>
        <p:txBody>
          <a:bodyPr/>
          <a:lstStyle/>
          <a:p>
            <a:fld id="{9EBC1844-1A50-BD4B-8F27-B339391AC14D}" type="datetime1">
              <a:rPr lang="da-DK" smtClean="0"/>
              <a:t>03.04.2024</a:t>
            </a:fld>
            <a:endParaRPr lang="en-GB" dirty="0"/>
          </a:p>
        </p:txBody>
      </p:sp>
    </p:spTree>
    <p:extLst>
      <p:ext uri="{BB962C8B-B14F-4D97-AF65-F5344CB8AC3E}">
        <p14:creationId xmlns:p14="http://schemas.microsoft.com/office/powerpoint/2010/main" val="158266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dirty="0"/>
              <a:t>Active Bayesian Deep Learning</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Oral Exam – Mads Birch </a:t>
            </a:r>
            <a:r>
              <a:rPr lang="en-GB" dirty="0" err="1"/>
              <a:t>Sørensen</a:t>
            </a:r>
            <a:r>
              <a:rPr lang="en-GB" dirty="0"/>
              <a:t> (s195552)</a:t>
            </a:r>
          </a:p>
        </p:txBody>
      </p:sp>
      <p:sp>
        <p:nvSpPr>
          <p:cNvPr id="2" name="Footer Placeholder 1">
            <a:extLst>
              <a:ext uri="{FF2B5EF4-FFF2-40B4-BE49-F238E27FC236}">
                <a16:creationId xmlns:a16="http://schemas.microsoft.com/office/drawing/2014/main" id="{A45995EB-10E4-4119-B468-5CD7D10A0933}"/>
              </a:ext>
            </a:extLst>
          </p:cNvPr>
          <p:cNvSpPr>
            <a:spLocks noGrp="1"/>
          </p:cNvSpPr>
          <p:nvPr>
            <p:ph type="ftr" sz="quarter" idx="16"/>
          </p:nvPr>
        </p:nvSpPr>
        <p:spPr/>
        <p:txBody>
          <a:bodyPr/>
          <a:lstStyle/>
          <a:p>
            <a:r>
              <a:rPr lang="en-GB" dirty="0"/>
              <a:t>Active Bayesian Deep Learning</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
        <p:nvSpPr>
          <p:cNvPr id="6" name="Date Placeholder 5">
            <a:extLst>
              <a:ext uri="{FF2B5EF4-FFF2-40B4-BE49-F238E27FC236}">
                <a16:creationId xmlns:a16="http://schemas.microsoft.com/office/drawing/2014/main" id="{B782F34B-B5F3-6431-7E4B-333B64803D05}"/>
              </a:ext>
            </a:extLst>
          </p:cNvPr>
          <p:cNvSpPr>
            <a:spLocks noGrp="1"/>
          </p:cNvSpPr>
          <p:nvPr>
            <p:ph type="dt" sz="half" idx="18"/>
          </p:nvPr>
        </p:nvSpPr>
        <p:spPr/>
        <p:txBody>
          <a:bodyPr/>
          <a:lstStyle/>
          <a:p>
            <a:fld id="{54D9A0F8-C199-7543-9144-03D55C4A6BFE}" type="datetime1">
              <a:rPr lang="da-DK" smtClean="0"/>
              <a:t>03.04.2024</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8AAE4E-9615-E709-0DC4-8561E1427E3F}"/>
              </a:ext>
            </a:extLst>
          </p:cNvPr>
          <p:cNvSpPr>
            <a:spLocks noGrp="1"/>
          </p:cNvSpPr>
          <p:nvPr>
            <p:ph type="title"/>
          </p:nvPr>
        </p:nvSpPr>
        <p:spPr/>
        <p:txBody>
          <a:bodyPr/>
          <a:lstStyle/>
          <a:p>
            <a:r>
              <a:rPr lang="en-GB" dirty="0"/>
              <a:t>Motivation</a:t>
            </a:r>
          </a:p>
        </p:txBody>
      </p:sp>
      <p:sp>
        <p:nvSpPr>
          <p:cNvPr id="8" name="Content Placeholder 7">
            <a:extLst>
              <a:ext uri="{FF2B5EF4-FFF2-40B4-BE49-F238E27FC236}">
                <a16:creationId xmlns:a16="http://schemas.microsoft.com/office/drawing/2014/main" id="{3108859F-507F-8FD4-F4A0-EAD29BC4F4D3}"/>
              </a:ext>
            </a:extLst>
          </p:cNvPr>
          <p:cNvSpPr>
            <a:spLocks noGrp="1"/>
          </p:cNvSpPr>
          <p:nvPr>
            <p:ph idx="1"/>
          </p:nvPr>
        </p:nvSpPr>
        <p:spPr/>
        <p:txBody>
          <a:bodyPr/>
          <a:lstStyle/>
          <a:p>
            <a:pPr marL="0" indent="0">
              <a:buNone/>
            </a:pPr>
            <a:r>
              <a:rPr lang="en-GB" b="1" dirty="0"/>
              <a:t>Active Learning</a:t>
            </a:r>
          </a:p>
          <a:p>
            <a:r>
              <a:rPr lang="en-GB" dirty="0"/>
              <a:t>Annotating data is expensive. </a:t>
            </a:r>
          </a:p>
          <a:p>
            <a:r>
              <a:rPr lang="en-GB" dirty="0">
                <a:solidFill>
                  <a:srgbClr val="000000"/>
                </a:solidFill>
                <a:effectLst/>
                <a:latin typeface="Helvetica Neue" panose="02000503000000020004" pitchFamily="2" charset="0"/>
              </a:rPr>
              <a:t>Modern deep neural networks are data hungry.</a:t>
            </a:r>
          </a:p>
          <a:p>
            <a:r>
              <a:rPr lang="en-GB" dirty="0">
                <a:solidFill>
                  <a:srgbClr val="000000"/>
                </a:solidFill>
                <a:latin typeface="Helvetica Neue" panose="02000503000000020004" pitchFamily="2" charset="0"/>
              </a:rPr>
              <a:t>Sample datapoints that </a:t>
            </a:r>
            <a:r>
              <a:rPr lang="en-GB" dirty="0"/>
              <a:t>maximize information gain </a:t>
            </a:r>
            <a:r>
              <a:rPr lang="en-GB" dirty="0" err="1"/>
              <a:t>w.r.t.</a:t>
            </a:r>
            <a:r>
              <a:rPr lang="en-GB" dirty="0"/>
              <a:t> model parameters.</a:t>
            </a:r>
          </a:p>
          <a:p>
            <a:r>
              <a:rPr lang="en-GB" dirty="0"/>
              <a:t>Reduce cost of training ML models.</a:t>
            </a:r>
          </a:p>
          <a:p>
            <a:pPr marL="0" indent="0">
              <a:buNone/>
            </a:pPr>
            <a:endParaRPr lang="en-GB" dirty="0"/>
          </a:p>
          <a:p>
            <a:pPr marL="0" indent="0">
              <a:buNone/>
            </a:pPr>
            <a:r>
              <a:rPr lang="en-GB" b="1" dirty="0"/>
              <a:t>Bayesian Active Learning</a:t>
            </a:r>
          </a:p>
          <a:p>
            <a:r>
              <a:rPr lang="en-GB" dirty="0"/>
              <a:t>Consider the uncertainty </a:t>
            </a:r>
            <a:r>
              <a:rPr lang="en-GB" dirty="0" err="1"/>
              <a:t>w.r.t.</a:t>
            </a:r>
            <a:r>
              <a:rPr lang="en-GB" dirty="0"/>
              <a:t> the model parameters.</a:t>
            </a:r>
          </a:p>
          <a:p>
            <a:endParaRPr lang="en-GB" dirty="0"/>
          </a:p>
        </p:txBody>
      </p:sp>
      <p:sp>
        <p:nvSpPr>
          <p:cNvPr id="10" name="FLD_Presentation Title"/>
          <p:cNvSpPr>
            <a:spLocks noGrp="1"/>
          </p:cNvSpPr>
          <p:nvPr>
            <p:ph type="ftr" sz="quarter" idx="10"/>
          </p:nvPr>
        </p:nvSpPr>
        <p:spPr>
          <a:xfrm>
            <a:off x="5590800" y="6541200"/>
            <a:ext cx="5497200" cy="316800"/>
          </a:xfrm>
        </p:spPr>
        <p:txBody>
          <a:bodyPr/>
          <a:lstStyle/>
          <a:p>
            <a:r>
              <a:rPr lang="en-GB"/>
              <a:t>Active Bayesian Deep Learning</a:t>
            </a:r>
            <a:endParaRPr lang="en-GB" dirty="0"/>
          </a:p>
        </p:txBody>
      </p:sp>
      <p:sp>
        <p:nvSpPr>
          <p:cNvPr id="4" name="Slide Number Placeholder 3"/>
          <p:cNvSpPr>
            <a:spLocks noGrp="1"/>
          </p:cNvSpPr>
          <p:nvPr>
            <p:ph type="sldNum" sz="quarter" idx="11"/>
          </p:nvPr>
        </p:nvSpPr>
        <p:spPr>
          <a:xfrm>
            <a:off x="11506450" y="6541200"/>
            <a:ext cx="432600" cy="316800"/>
          </a:xfrm>
        </p:spPr>
        <p:txBody>
          <a:bodyPr/>
          <a:lstStyle/>
          <a:p>
            <a:fld id="{103EA872-A674-449B-A120-B97244F8E91D}" type="slidenum">
              <a:rPr lang="en-GB" smtClean="0"/>
              <a:pPr/>
              <a:t>3</a:t>
            </a:fld>
            <a:endParaRPr lang="en-GB" dirty="0"/>
          </a:p>
        </p:txBody>
      </p:sp>
      <p:sp>
        <p:nvSpPr>
          <p:cNvPr id="9" name="Date Placeholder 8">
            <a:extLst>
              <a:ext uri="{FF2B5EF4-FFF2-40B4-BE49-F238E27FC236}">
                <a16:creationId xmlns:a16="http://schemas.microsoft.com/office/drawing/2014/main" id="{156CFB91-3FB1-FC51-F32E-2ACDCFA109C0}"/>
              </a:ext>
            </a:extLst>
          </p:cNvPr>
          <p:cNvSpPr>
            <a:spLocks noGrp="1"/>
          </p:cNvSpPr>
          <p:nvPr>
            <p:ph type="dt" sz="half" idx="12"/>
          </p:nvPr>
        </p:nvSpPr>
        <p:spPr/>
        <p:txBody>
          <a:bodyPr/>
          <a:lstStyle/>
          <a:p>
            <a:fld id="{64630A99-2559-394B-9BF3-1377D2987F1C}" type="datetime1">
              <a:rPr lang="da-DK" smtClean="0"/>
              <a:t>03.04.2024</a:t>
            </a:fld>
            <a:endParaRPr lang="en-GB" dirty="0"/>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34FA2-2958-69C5-5BF9-C239F88C18B6}"/>
              </a:ext>
            </a:extLst>
          </p:cNvPr>
          <p:cNvSpPr>
            <a:spLocks noGrp="1"/>
          </p:cNvSpPr>
          <p:nvPr>
            <p:ph type="title"/>
          </p:nvPr>
        </p:nvSpPr>
        <p:spPr>
          <a:xfrm>
            <a:off x="1774726" y="120772"/>
            <a:ext cx="9312374" cy="972716"/>
          </a:xfrm>
        </p:spPr>
        <p:txBody>
          <a:bodyPr/>
          <a:lstStyle/>
          <a:p>
            <a:r>
              <a:rPr lang="en-DK" dirty="0"/>
              <a:t>Active Learning Framework</a:t>
            </a:r>
          </a:p>
        </p:txBody>
      </p:sp>
      <p:sp>
        <p:nvSpPr>
          <p:cNvPr id="3" name="Content Placeholder 2">
            <a:extLst>
              <a:ext uri="{FF2B5EF4-FFF2-40B4-BE49-F238E27FC236}">
                <a16:creationId xmlns:a16="http://schemas.microsoft.com/office/drawing/2014/main" id="{BEFFF2D9-8DC7-082D-87E9-0BD57453F663}"/>
              </a:ext>
            </a:extLst>
          </p:cNvPr>
          <p:cNvSpPr>
            <a:spLocks noGrp="1"/>
          </p:cNvSpPr>
          <p:nvPr>
            <p:ph idx="1"/>
          </p:nvPr>
        </p:nvSpPr>
        <p:spPr>
          <a:xfrm>
            <a:off x="1861605" y="1808820"/>
            <a:ext cx="4233601" cy="3833530"/>
          </a:xfrm>
        </p:spPr>
        <p:txBody>
          <a:bodyPr/>
          <a:lstStyle/>
          <a:p>
            <a:pPr marL="0" indent="0">
              <a:buNone/>
            </a:pPr>
            <a:r>
              <a:rPr lang="en-GB" b="1" dirty="0"/>
              <a:t>Active Learning Steps:</a:t>
            </a:r>
          </a:p>
          <a:p>
            <a:pPr marL="342900" indent="-342900">
              <a:buFont typeface="+mj-lt"/>
              <a:buAutoNum type="arabicPeriod"/>
            </a:pPr>
            <a:r>
              <a:rPr lang="en-GB" dirty="0"/>
              <a:t>Train the model on the initial data pool.</a:t>
            </a:r>
          </a:p>
          <a:p>
            <a:pPr marL="342900" indent="-342900">
              <a:buFont typeface="+mj-lt"/>
              <a:buAutoNum type="arabicPeriod"/>
            </a:pPr>
            <a:r>
              <a:rPr lang="en-GB" dirty="0"/>
              <a:t>Score all data points based on an </a:t>
            </a:r>
            <a:r>
              <a:rPr lang="en-GB" b="1" dirty="0"/>
              <a:t>acquisition function.</a:t>
            </a:r>
          </a:p>
          <a:p>
            <a:pPr marL="342900" indent="-342900">
              <a:buFont typeface="+mj-lt"/>
              <a:buAutoNum type="arabicPeriod"/>
            </a:pPr>
            <a:r>
              <a:rPr lang="en-GB" dirty="0"/>
              <a:t>Query the batch of samples which maximises the acquisition function.</a:t>
            </a:r>
          </a:p>
          <a:p>
            <a:pPr marL="342900" indent="-342900">
              <a:buFont typeface="+mj-lt"/>
              <a:buAutoNum type="arabicPeriod"/>
            </a:pPr>
            <a:r>
              <a:rPr lang="en-GB" dirty="0"/>
              <a:t>The acquired samples are labelled and added to the training data.</a:t>
            </a:r>
          </a:p>
          <a:p>
            <a:pPr marL="342900" indent="-342900">
              <a:buFont typeface="+mj-lt"/>
              <a:buAutoNum type="arabicPeriod"/>
            </a:pPr>
            <a:r>
              <a:rPr lang="en-GB" dirty="0"/>
              <a:t>Re-train the model on the new data pool.</a:t>
            </a:r>
          </a:p>
          <a:p>
            <a:pPr marL="342900" indent="-342900">
              <a:buFont typeface="+mj-lt"/>
              <a:buAutoNum type="arabicPeriod"/>
            </a:pPr>
            <a:r>
              <a:rPr lang="en-GB" dirty="0"/>
              <a:t>Repeat from step 2.</a:t>
            </a:r>
            <a:endParaRPr lang="en-DK" dirty="0"/>
          </a:p>
        </p:txBody>
      </p:sp>
      <p:sp>
        <p:nvSpPr>
          <p:cNvPr id="4" name="Footer Placeholder 3">
            <a:extLst>
              <a:ext uri="{FF2B5EF4-FFF2-40B4-BE49-F238E27FC236}">
                <a16:creationId xmlns:a16="http://schemas.microsoft.com/office/drawing/2014/main" id="{6EE5BAAE-FF46-7713-B7E7-1D815B89B5AA}"/>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B7B91FCD-3F69-0516-68AA-BDFE7C9E9B24}"/>
              </a:ext>
            </a:extLst>
          </p:cNvPr>
          <p:cNvSpPr>
            <a:spLocks noGrp="1"/>
          </p:cNvSpPr>
          <p:nvPr>
            <p:ph type="sldNum" sz="quarter" idx="11"/>
          </p:nvPr>
        </p:nvSpPr>
        <p:spPr/>
        <p:txBody>
          <a:bodyPr/>
          <a:lstStyle/>
          <a:p>
            <a:fld id="{103EA872-A674-449B-A120-B97244F8E91D}" type="slidenum">
              <a:rPr lang="en-GB" smtClean="0"/>
              <a:pPr/>
              <a:t>4</a:t>
            </a:fld>
            <a:endParaRPr lang="en-GB" dirty="0"/>
          </a:p>
        </p:txBody>
      </p:sp>
      <p:sp>
        <p:nvSpPr>
          <p:cNvPr id="6" name="Date Placeholder 5">
            <a:extLst>
              <a:ext uri="{FF2B5EF4-FFF2-40B4-BE49-F238E27FC236}">
                <a16:creationId xmlns:a16="http://schemas.microsoft.com/office/drawing/2014/main" id="{3A8E8E03-51DC-7960-D880-423795AF5C14}"/>
              </a:ext>
            </a:extLst>
          </p:cNvPr>
          <p:cNvSpPr>
            <a:spLocks noGrp="1"/>
          </p:cNvSpPr>
          <p:nvPr>
            <p:ph type="dt" sz="half" idx="12"/>
          </p:nvPr>
        </p:nvSpPr>
        <p:spPr/>
        <p:txBody>
          <a:bodyPr/>
          <a:lstStyle/>
          <a:p>
            <a:fld id="{D11CA16A-AE63-E949-A5A1-B00132316312}" type="datetime1">
              <a:rPr lang="da-DK" smtClean="0"/>
              <a:t>03.04.2024</a:t>
            </a:fld>
            <a:endParaRPr lang="en-GB" dirty="0"/>
          </a:p>
        </p:txBody>
      </p:sp>
      <p:pic>
        <p:nvPicPr>
          <p:cNvPr id="7" name="Picture 6">
            <a:extLst>
              <a:ext uri="{FF2B5EF4-FFF2-40B4-BE49-F238E27FC236}">
                <a16:creationId xmlns:a16="http://schemas.microsoft.com/office/drawing/2014/main" id="{36B5C39C-D20B-0352-091A-83CAF83DD25F}"/>
              </a:ext>
            </a:extLst>
          </p:cNvPr>
          <p:cNvPicPr>
            <a:picLocks noChangeAspect="1"/>
          </p:cNvPicPr>
          <p:nvPr/>
        </p:nvPicPr>
        <p:blipFill>
          <a:blip r:embed="rId3"/>
          <a:stretch>
            <a:fillRect/>
          </a:stretch>
        </p:blipFill>
        <p:spPr>
          <a:xfrm>
            <a:off x="6065021" y="1215650"/>
            <a:ext cx="5690388" cy="5184576"/>
          </a:xfrm>
          <a:prstGeom prst="rect">
            <a:avLst/>
          </a:prstGeom>
        </p:spPr>
      </p:pic>
    </p:spTree>
    <p:extLst>
      <p:ext uri="{BB962C8B-B14F-4D97-AF65-F5344CB8AC3E}">
        <p14:creationId xmlns:p14="http://schemas.microsoft.com/office/powerpoint/2010/main" val="251957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53FA-FAF5-E3C0-8363-EEFEF93AE215}"/>
              </a:ext>
            </a:extLst>
          </p:cNvPr>
          <p:cNvSpPr>
            <a:spLocks noGrp="1"/>
          </p:cNvSpPr>
          <p:nvPr>
            <p:ph type="title"/>
          </p:nvPr>
        </p:nvSpPr>
        <p:spPr/>
        <p:txBody>
          <a:bodyPr/>
          <a:lstStyle/>
          <a:p>
            <a:r>
              <a:rPr lang="en-DK" dirty="0"/>
              <a:t>Problem Formulation</a:t>
            </a:r>
          </a:p>
        </p:txBody>
      </p:sp>
      <p:sp>
        <p:nvSpPr>
          <p:cNvPr id="4" name="Footer Placeholder 3">
            <a:extLst>
              <a:ext uri="{FF2B5EF4-FFF2-40B4-BE49-F238E27FC236}">
                <a16:creationId xmlns:a16="http://schemas.microsoft.com/office/drawing/2014/main" id="{48B3662B-848A-6854-6E54-5CBD3CF768F0}"/>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396A5310-25A3-C412-9395-1DF94FB8C092}"/>
              </a:ext>
            </a:extLst>
          </p:cNvPr>
          <p:cNvSpPr>
            <a:spLocks noGrp="1"/>
          </p:cNvSpPr>
          <p:nvPr>
            <p:ph type="sldNum" sz="quarter" idx="11"/>
          </p:nvPr>
        </p:nvSpPr>
        <p:spPr/>
        <p:txBody>
          <a:bodyPr/>
          <a:lstStyle/>
          <a:p>
            <a:fld id="{103EA872-A674-449B-A120-B97244F8E91D}" type="slidenum">
              <a:rPr lang="en-GB" smtClean="0"/>
              <a:pPr/>
              <a:t>5</a:t>
            </a:fld>
            <a:endParaRPr lang="en-GB" dirty="0"/>
          </a:p>
        </p:txBody>
      </p:sp>
      <p:sp>
        <p:nvSpPr>
          <p:cNvPr id="6" name="Date Placeholder 5">
            <a:extLst>
              <a:ext uri="{FF2B5EF4-FFF2-40B4-BE49-F238E27FC236}">
                <a16:creationId xmlns:a16="http://schemas.microsoft.com/office/drawing/2014/main" id="{DF5357BE-1262-6E07-6B44-EAB294AAD2CD}"/>
              </a:ext>
            </a:extLst>
          </p:cNvPr>
          <p:cNvSpPr>
            <a:spLocks noGrp="1"/>
          </p:cNvSpPr>
          <p:nvPr>
            <p:ph type="dt" sz="half" idx="12"/>
          </p:nvPr>
        </p:nvSpPr>
        <p:spPr/>
        <p:txBody>
          <a:bodyPr/>
          <a:lstStyle/>
          <a:p>
            <a:fld id="{2C812459-D9CA-3B42-B925-18C8344FB9E2}" type="datetime1">
              <a:rPr lang="da-DK" smtClean="0"/>
              <a:t>03.04.2024</a:t>
            </a:fld>
            <a:endParaRPr lang="en-GB" dirty="0"/>
          </a:p>
        </p:txBody>
      </p:sp>
      <p:pic>
        <p:nvPicPr>
          <p:cNvPr id="15" name="Picture 14">
            <a:extLst>
              <a:ext uri="{FF2B5EF4-FFF2-40B4-BE49-F238E27FC236}">
                <a16:creationId xmlns:a16="http://schemas.microsoft.com/office/drawing/2014/main" id="{6A347E39-86C0-CCC6-7348-4DFC83F24BAE}"/>
              </a:ext>
            </a:extLst>
          </p:cNvPr>
          <p:cNvPicPr>
            <a:picLocks noChangeAspect="1"/>
          </p:cNvPicPr>
          <p:nvPr/>
        </p:nvPicPr>
        <p:blipFill rotWithShape="1">
          <a:blip r:embed="rId3">
            <a:extLst>
              <a:ext uri="{28A0092B-C50C-407E-A947-70E740481C1C}">
                <a14:useLocalDpi xmlns:a14="http://schemas.microsoft.com/office/drawing/2010/main" val="0"/>
              </a:ext>
            </a:extLst>
          </a:blip>
          <a:srcRect t="26633"/>
          <a:stretch/>
        </p:blipFill>
        <p:spPr>
          <a:xfrm>
            <a:off x="1774726" y="4892250"/>
            <a:ext cx="6477000" cy="316800"/>
          </a:xfrm>
          <a:prstGeom prst="rect">
            <a:avLst/>
          </a:prstGeom>
        </p:spPr>
      </p:pic>
      <p:pic>
        <p:nvPicPr>
          <p:cNvPr id="19" name="Picture 18" descr="A white background with black text&#10;&#10;Description automatically generated">
            <a:extLst>
              <a:ext uri="{FF2B5EF4-FFF2-40B4-BE49-F238E27FC236}">
                <a16:creationId xmlns:a16="http://schemas.microsoft.com/office/drawing/2014/main" id="{D05DE9B2-FAEA-0604-B548-2EC15CAF5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18" y="1846824"/>
            <a:ext cx="7137400" cy="2971800"/>
          </a:xfrm>
          <a:prstGeom prst="rect">
            <a:avLst/>
          </a:prstGeom>
        </p:spPr>
      </p:pic>
    </p:spTree>
    <p:extLst>
      <p:ext uri="{BB962C8B-B14F-4D97-AF65-F5344CB8AC3E}">
        <p14:creationId xmlns:p14="http://schemas.microsoft.com/office/powerpoint/2010/main" val="2623032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1919-8056-F3FD-87F2-C07154C755A7}"/>
              </a:ext>
            </a:extLst>
          </p:cNvPr>
          <p:cNvSpPr>
            <a:spLocks noGrp="1"/>
          </p:cNvSpPr>
          <p:nvPr>
            <p:ph type="title"/>
          </p:nvPr>
        </p:nvSpPr>
        <p:spPr/>
        <p:txBody>
          <a:bodyPr/>
          <a:lstStyle/>
          <a:p>
            <a:r>
              <a:rPr lang="en-DK" dirty="0"/>
              <a:t>Acquisition Functions</a:t>
            </a:r>
          </a:p>
        </p:txBody>
      </p:sp>
      <p:sp>
        <p:nvSpPr>
          <p:cNvPr id="4" name="Footer Placeholder 3">
            <a:extLst>
              <a:ext uri="{FF2B5EF4-FFF2-40B4-BE49-F238E27FC236}">
                <a16:creationId xmlns:a16="http://schemas.microsoft.com/office/drawing/2014/main" id="{1EE0D89B-2387-41EA-B2CD-D3483D2B59B3}"/>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58F0B187-3135-759A-A0E2-A2D3EE03BEFB}"/>
              </a:ext>
            </a:extLst>
          </p:cNvPr>
          <p:cNvSpPr>
            <a:spLocks noGrp="1"/>
          </p:cNvSpPr>
          <p:nvPr>
            <p:ph type="sldNum" sz="quarter" idx="11"/>
          </p:nvPr>
        </p:nvSpPr>
        <p:spPr/>
        <p:txBody>
          <a:bodyPr/>
          <a:lstStyle/>
          <a:p>
            <a:fld id="{103EA872-A674-449B-A120-B97244F8E91D}" type="slidenum">
              <a:rPr lang="en-GB" smtClean="0"/>
              <a:pPr/>
              <a:t>6</a:t>
            </a:fld>
            <a:endParaRPr lang="en-GB" dirty="0"/>
          </a:p>
        </p:txBody>
      </p:sp>
      <p:sp>
        <p:nvSpPr>
          <p:cNvPr id="6" name="Date Placeholder 5">
            <a:extLst>
              <a:ext uri="{FF2B5EF4-FFF2-40B4-BE49-F238E27FC236}">
                <a16:creationId xmlns:a16="http://schemas.microsoft.com/office/drawing/2014/main" id="{378F911B-CC97-0816-07AA-83814E3F20EA}"/>
              </a:ext>
            </a:extLst>
          </p:cNvPr>
          <p:cNvSpPr>
            <a:spLocks noGrp="1"/>
          </p:cNvSpPr>
          <p:nvPr>
            <p:ph type="dt" sz="half" idx="12"/>
          </p:nvPr>
        </p:nvSpPr>
        <p:spPr/>
        <p:txBody>
          <a:bodyPr/>
          <a:lstStyle/>
          <a:p>
            <a:fld id="{7CE6E4EC-1E02-9747-AE2A-EED255D569BB}" type="datetime1">
              <a:rPr lang="da-DK" smtClean="0"/>
              <a:t>03.04.2024</a:t>
            </a:fld>
            <a:endParaRPr lang="en-GB" dirty="0"/>
          </a:p>
        </p:txBody>
      </p:sp>
      <p:pic>
        <p:nvPicPr>
          <p:cNvPr id="14" name="Picture 13" descr="A math equations and formulas&#10;&#10;Description automatically generated with medium confidence">
            <a:extLst>
              <a:ext uri="{FF2B5EF4-FFF2-40B4-BE49-F238E27FC236}">
                <a16:creationId xmlns:a16="http://schemas.microsoft.com/office/drawing/2014/main" id="{164648BC-C7D9-487D-F5F5-4B878E74A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726" y="1699742"/>
            <a:ext cx="7092377" cy="4540559"/>
          </a:xfrm>
          <a:prstGeom prst="rect">
            <a:avLst/>
          </a:prstGeom>
        </p:spPr>
      </p:pic>
    </p:spTree>
    <p:extLst>
      <p:ext uri="{BB962C8B-B14F-4D97-AF65-F5344CB8AC3E}">
        <p14:creationId xmlns:p14="http://schemas.microsoft.com/office/powerpoint/2010/main" val="167141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9350A-7847-0B0B-027D-9DC47D470F93}"/>
              </a:ext>
            </a:extLst>
          </p:cNvPr>
          <p:cNvSpPr>
            <a:spLocks noGrp="1"/>
          </p:cNvSpPr>
          <p:nvPr>
            <p:ph type="title"/>
          </p:nvPr>
        </p:nvSpPr>
        <p:spPr>
          <a:xfrm>
            <a:off x="1767119" y="68626"/>
            <a:ext cx="9312374" cy="972716"/>
          </a:xfrm>
        </p:spPr>
        <p:txBody>
          <a:bodyPr/>
          <a:lstStyle/>
          <a:p>
            <a:r>
              <a:rPr lang="en-DK" dirty="0"/>
              <a:t>Bayesian Active Learning</a:t>
            </a:r>
          </a:p>
        </p:txBody>
      </p:sp>
      <p:sp>
        <p:nvSpPr>
          <p:cNvPr id="4" name="Footer Placeholder 3">
            <a:extLst>
              <a:ext uri="{FF2B5EF4-FFF2-40B4-BE49-F238E27FC236}">
                <a16:creationId xmlns:a16="http://schemas.microsoft.com/office/drawing/2014/main" id="{A05D42E2-27D1-C5AA-90CC-97A2FDB57265}"/>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F86B78B3-768E-145F-F955-25CED2A05538}"/>
              </a:ext>
            </a:extLst>
          </p:cNvPr>
          <p:cNvSpPr>
            <a:spLocks noGrp="1"/>
          </p:cNvSpPr>
          <p:nvPr>
            <p:ph type="sldNum" sz="quarter" idx="11"/>
          </p:nvPr>
        </p:nvSpPr>
        <p:spPr/>
        <p:txBody>
          <a:bodyPr/>
          <a:lstStyle/>
          <a:p>
            <a:fld id="{103EA872-A674-449B-A120-B97244F8E91D}" type="slidenum">
              <a:rPr lang="en-GB" smtClean="0"/>
              <a:pPr/>
              <a:t>7</a:t>
            </a:fld>
            <a:endParaRPr lang="en-GB" dirty="0"/>
          </a:p>
        </p:txBody>
      </p:sp>
      <p:sp>
        <p:nvSpPr>
          <p:cNvPr id="6" name="Date Placeholder 5">
            <a:extLst>
              <a:ext uri="{FF2B5EF4-FFF2-40B4-BE49-F238E27FC236}">
                <a16:creationId xmlns:a16="http://schemas.microsoft.com/office/drawing/2014/main" id="{A4163360-4C07-49AA-8B4D-0F0D253F62B1}"/>
              </a:ext>
            </a:extLst>
          </p:cNvPr>
          <p:cNvSpPr>
            <a:spLocks noGrp="1"/>
          </p:cNvSpPr>
          <p:nvPr>
            <p:ph type="dt" sz="half" idx="12"/>
          </p:nvPr>
        </p:nvSpPr>
        <p:spPr/>
        <p:txBody>
          <a:bodyPr/>
          <a:lstStyle/>
          <a:p>
            <a:fld id="{4BDAFE3C-ED53-A94E-B82A-44EA72170E42}" type="datetime1">
              <a:rPr lang="da-DK" smtClean="0"/>
              <a:t>03.04.2024</a:t>
            </a:fld>
            <a:endParaRPr lang="en-GB" dirty="0"/>
          </a:p>
        </p:txBody>
      </p:sp>
      <p:pic>
        <p:nvPicPr>
          <p:cNvPr id="13" name="Picture 12" descr="A group of math equations&#10;&#10;Description automatically generated">
            <a:extLst>
              <a:ext uri="{FF2B5EF4-FFF2-40B4-BE49-F238E27FC236}">
                <a16:creationId xmlns:a16="http://schemas.microsoft.com/office/drawing/2014/main" id="{F76248F5-4356-1D12-C5EA-D92FAE204169}"/>
              </a:ext>
            </a:extLst>
          </p:cNvPr>
          <p:cNvPicPr>
            <a:picLocks noChangeAspect="1"/>
          </p:cNvPicPr>
          <p:nvPr/>
        </p:nvPicPr>
        <p:blipFill rotWithShape="1">
          <a:blip r:embed="rId3">
            <a:extLst>
              <a:ext uri="{28A0092B-C50C-407E-A947-70E740481C1C}">
                <a14:useLocalDpi xmlns:a14="http://schemas.microsoft.com/office/drawing/2010/main" val="0"/>
              </a:ext>
            </a:extLst>
          </a:blip>
          <a:srcRect b="45654"/>
          <a:stretch/>
        </p:blipFill>
        <p:spPr>
          <a:xfrm>
            <a:off x="1747190" y="1270991"/>
            <a:ext cx="6200772" cy="2520280"/>
          </a:xfrm>
          <a:prstGeom prst="rect">
            <a:avLst/>
          </a:prstGeom>
        </p:spPr>
      </p:pic>
      <p:sp>
        <p:nvSpPr>
          <p:cNvPr id="17" name="TextBox 16">
            <a:extLst>
              <a:ext uri="{FF2B5EF4-FFF2-40B4-BE49-F238E27FC236}">
                <a16:creationId xmlns:a16="http://schemas.microsoft.com/office/drawing/2014/main" id="{1E5596B1-F4E2-3960-BC56-FB3175288EBC}"/>
              </a:ext>
            </a:extLst>
          </p:cNvPr>
          <p:cNvSpPr txBox="1"/>
          <p:nvPr/>
        </p:nvSpPr>
        <p:spPr>
          <a:xfrm>
            <a:off x="7683422" y="1492423"/>
            <a:ext cx="59312" cy="215444"/>
          </a:xfrm>
          <a:prstGeom prst="rect">
            <a:avLst/>
          </a:prstGeom>
          <a:noFill/>
        </p:spPr>
        <p:txBody>
          <a:bodyPr wrap="none" lIns="0" tIns="0" rIns="0" bIns="0" rtlCol="0">
            <a:spAutoFit/>
          </a:bodyPr>
          <a:lstStyle/>
          <a:p>
            <a:pPr algn="l">
              <a:spcBef>
                <a:spcPts val="432"/>
              </a:spcBef>
            </a:pPr>
            <a:r>
              <a:rPr lang="en-DK" sz="1400" dirty="0">
                <a:latin typeface="+mn-lt"/>
              </a:rPr>
              <a:t>)</a:t>
            </a:r>
          </a:p>
        </p:txBody>
      </p:sp>
      <p:pic>
        <p:nvPicPr>
          <p:cNvPr id="25" name="Picture 24" descr="A math equation with numbers and symbols&#10;&#10;Description automatically generated">
            <a:extLst>
              <a:ext uri="{FF2B5EF4-FFF2-40B4-BE49-F238E27FC236}">
                <a16:creationId xmlns:a16="http://schemas.microsoft.com/office/drawing/2014/main" id="{3FF68A2B-4EB7-8162-AEAB-8423E92EA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69" y="5400354"/>
            <a:ext cx="5944145" cy="948641"/>
          </a:xfrm>
          <a:prstGeom prst="rect">
            <a:avLst/>
          </a:prstGeom>
        </p:spPr>
      </p:pic>
      <p:pic>
        <p:nvPicPr>
          <p:cNvPr id="26" name="Picture 25" descr="A white background with black text&#10;&#10;Description automatically generated">
            <a:extLst>
              <a:ext uri="{FF2B5EF4-FFF2-40B4-BE49-F238E27FC236}">
                <a16:creationId xmlns:a16="http://schemas.microsoft.com/office/drawing/2014/main" id="{1D06549A-7612-6683-D2B1-D317FFF5D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4219" y="3791271"/>
            <a:ext cx="5944145" cy="1664830"/>
          </a:xfrm>
          <a:prstGeom prst="rect">
            <a:avLst/>
          </a:prstGeom>
        </p:spPr>
      </p:pic>
      <p:pic>
        <p:nvPicPr>
          <p:cNvPr id="28" name="Picture 27" descr="A mathematical equation with a white background&#10;&#10;Description automatically generated with medium confidence">
            <a:extLst>
              <a:ext uri="{FF2B5EF4-FFF2-40B4-BE49-F238E27FC236}">
                <a16:creationId xmlns:a16="http://schemas.microsoft.com/office/drawing/2014/main" id="{994257A8-9C2E-605D-663D-5A82086422E9}"/>
              </a:ext>
            </a:extLst>
          </p:cNvPr>
          <p:cNvPicPr>
            <a:picLocks noChangeAspect="1"/>
          </p:cNvPicPr>
          <p:nvPr/>
        </p:nvPicPr>
        <p:blipFill rotWithShape="1">
          <a:blip r:embed="rId6">
            <a:extLst>
              <a:ext uri="{28A0092B-C50C-407E-A947-70E740481C1C}">
                <a14:useLocalDpi xmlns:a14="http://schemas.microsoft.com/office/drawing/2010/main" val="0"/>
              </a:ext>
            </a:extLst>
          </a:blip>
          <a:srcRect l="3299"/>
          <a:stretch/>
        </p:blipFill>
        <p:spPr>
          <a:xfrm>
            <a:off x="7695532" y="4824459"/>
            <a:ext cx="3503090" cy="616856"/>
          </a:xfrm>
          <a:prstGeom prst="rect">
            <a:avLst/>
          </a:prstGeom>
        </p:spPr>
      </p:pic>
    </p:spTree>
    <p:extLst>
      <p:ext uri="{BB962C8B-B14F-4D97-AF65-F5344CB8AC3E}">
        <p14:creationId xmlns:p14="http://schemas.microsoft.com/office/powerpoint/2010/main" val="398794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5541-FB22-D896-1B33-443D47A30A26}"/>
              </a:ext>
            </a:extLst>
          </p:cNvPr>
          <p:cNvSpPr>
            <a:spLocks noGrp="1"/>
          </p:cNvSpPr>
          <p:nvPr>
            <p:ph type="title"/>
          </p:nvPr>
        </p:nvSpPr>
        <p:spPr/>
        <p:txBody>
          <a:bodyPr/>
          <a:lstStyle/>
          <a:p>
            <a:r>
              <a:rPr lang="en-DK" dirty="0"/>
              <a:t>Experimental Setup</a:t>
            </a:r>
          </a:p>
        </p:txBody>
      </p:sp>
      <p:sp>
        <p:nvSpPr>
          <p:cNvPr id="3" name="Content Placeholder 2">
            <a:extLst>
              <a:ext uri="{FF2B5EF4-FFF2-40B4-BE49-F238E27FC236}">
                <a16:creationId xmlns:a16="http://schemas.microsoft.com/office/drawing/2014/main" id="{A3EA0880-4EB2-3077-93A7-860F3A06EB6E}"/>
              </a:ext>
            </a:extLst>
          </p:cNvPr>
          <p:cNvSpPr>
            <a:spLocks noGrp="1"/>
          </p:cNvSpPr>
          <p:nvPr>
            <p:ph idx="1"/>
          </p:nvPr>
        </p:nvSpPr>
        <p:spPr>
          <a:xfrm>
            <a:off x="1774726" y="1706328"/>
            <a:ext cx="4536504" cy="4545578"/>
          </a:xfrm>
        </p:spPr>
        <p:txBody>
          <a:bodyPr/>
          <a:lstStyle/>
          <a:p>
            <a:pPr marL="0" indent="0">
              <a:buNone/>
            </a:pPr>
            <a:r>
              <a:rPr lang="en-DK" b="1" dirty="0"/>
              <a:t>Datasets:</a:t>
            </a:r>
          </a:p>
          <a:p>
            <a:r>
              <a:rPr lang="en-DK" dirty="0"/>
              <a:t>TwoMoons</a:t>
            </a:r>
          </a:p>
          <a:p>
            <a:r>
              <a:rPr lang="en-DK" dirty="0"/>
              <a:t>MNIST</a:t>
            </a:r>
          </a:p>
          <a:p>
            <a:endParaRPr lang="en-DK" dirty="0"/>
          </a:p>
          <a:p>
            <a:pPr marL="0" indent="0">
              <a:buNone/>
            </a:pPr>
            <a:r>
              <a:rPr lang="en-DK" b="1" dirty="0"/>
              <a:t>Models:</a:t>
            </a:r>
          </a:p>
          <a:p>
            <a:r>
              <a:rPr lang="en-DK" dirty="0"/>
              <a:t>Bayesian FNN</a:t>
            </a:r>
          </a:p>
          <a:p>
            <a:r>
              <a:rPr lang="en-DK" dirty="0"/>
              <a:t>Bayesian CNN (</a:t>
            </a:r>
            <a:r>
              <a:rPr lang="en-DK" i="1" dirty="0"/>
              <a:t>Deep Bayesian Active Learning with Image Data</a:t>
            </a:r>
            <a:r>
              <a:rPr lang="en-DK" dirty="0"/>
              <a:t>, Gal et al. 2017)</a:t>
            </a:r>
          </a:p>
          <a:p>
            <a:endParaRPr lang="en-DK" dirty="0"/>
          </a:p>
          <a:p>
            <a:pPr marL="0" indent="0">
              <a:buNone/>
            </a:pPr>
            <a:r>
              <a:rPr lang="en-DK" b="1" dirty="0"/>
              <a:t>Approximation Methods:</a:t>
            </a:r>
          </a:p>
          <a:p>
            <a:r>
              <a:rPr lang="en-DK" dirty="0"/>
              <a:t>Monte Carlo Dropout</a:t>
            </a:r>
          </a:p>
          <a:p>
            <a:r>
              <a:rPr lang="en-DK" dirty="0"/>
              <a:t>Ensembles</a:t>
            </a:r>
          </a:p>
        </p:txBody>
      </p:sp>
      <p:sp>
        <p:nvSpPr>
          <p:cNvPr id="4" name="Footer Placeholder 3">
            <a:extLst>
              <a:ext uri="{FF2B5EF4-FFF2-40B4-BE49-F238E27FC236}">
                <a16:creationId xmlns:a16="http://schemas.microsoft.com/office/drawing/2014/main" id="{7500C13C-3E73-C153-9079-87C94F92758A}"/>
              </a:ext>
            </a:extLst>
          </p:cNvPr>
          <p:cNvSpPr>
            <a:spLocks noGrp="1"/>
          </p:cNvSpPr>
          <p:nvPr>
            <p:ph type="ftr" sz="quarter" idx="10"/>
          </p:nvPr>
        </p:nvSpPr>
        <p:spPr/>
        <p:txBody>
          <a:bodyPr/>
          <a:lstStyle/>
          <a:p>
            <a:r>
              <a:rPr lang="en-GB"/>
              <a:t>Active Bayesian Deep Learning</a:t>
            </a:r>
            <a:endParaRPr lang="en-GB" dirty="0"/>
          </a:p>
        </p:txBody>
      </p:sp>
      <p:sp>
        <p:nvSpPr>
          <p:cNvPr id="5" name="Slide Number Placeholder 4">
            <a:extLst>
              <a:ext uri="{FF2B5EF4-FFF2-40B4-BE49-F238E27FC236}">
                <a16:creationId xmlns:a16="http://schemas.microsoft.com/office/drawing/2014/main" id="{DF6EA21C-1EBE-A26E-1CA5-2446592BD0E4}"/>
              </a:ext>
            </a:extLst>
          </p:cNvPr>
          <p:cNvSpPr>
            <a:spLocks noGrp="1"/>
          </p:cNvSpPr>
          <p:nvPr>
            <p:ph type="sldNum" sz="quarter" idx="11"/>
          </p:nvPr>
        </p:nvSpPr>
        <p:spPr/>
        <p:txBody>
          <a:bodyPr/>
          <a:lstStyle/>
          <a:p>
            <a:fld id="{103EA872-A674-449B-A120-B97244F8E91D}" type="slidenum">
              <a:rPr lang="en-GB" smtClean="0"/>
              <a:pPr/>
              <a:t>8</a:t>
            </a:fld>
            <a:endParaRPr lang="en-GB" dirty="0"/>
          </a:p>
        </p:txBody>
      </p:sp>
      <p:sp>
        <p:nvSpPr>
          <p:cNvPr id="6" name="Date Placeholder 5">
            <a:extLst>
              <a:ext uri="{FF2B5EF4-FFF2-40B4-BE49-F238E27FC236}">
                <a16:creationId xmlns:a16="http://schemas.microsoft.com/office/drawing/2014/main" id="{0C6D3629-5884-033F-2421-1877D965A0EB}"/>
              </a:ext>
            </a:extLst>
          </p:cNvPr>
          <p:cNvSpPr>
            <a:spLocks noGrp="1"/>
          </p:cNvSpPr>
          <p:nvPr>
            <p:ph type="dt" sz="half" idx="12"/>
          </p:nvPr>
        </p:nvSpPr>
        <p:spPr/>
        <p:txBody>
          <a:bodyPr/>
          <a:lstStyle/>
          <a:p>
            <a:fld id="{4F823018-D138-CA41-AD42-313DC50C4329}" type="datetime1">
              <a:rPr lang="da-DK" smtClean="0"/>
              <a:t>03.04.2024</a:t>
            </a:fld>
            <a:endParaRPr lang="en-GB" dirty="0"/>
          </a:p>
        </p:txBody>
      </p:sp>
      <p:pic>
        <p:nvPicPr>
          <p:cNvPr id="1026" name="Picture 2" descr="MNIST handwritten digits dataset visualized by Activeloop">
            <a:extLst>
              <a:ext uri="{FF2B5EF4-FFF2-40B4-BE49-F238E27FC236}">
                <a16:creationId xmlns:a16="http://schemas.microsoft.com/office/drawing/2014/main" id="{32F27CE7-306E-B386-1C4E-B04586F4F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0367" y="4149610"/>
            <a:ext cx="3755336" cy="2246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38A1A7-F000-D94D-A13B-CEBBA4B12532}"/>
              </a:ext>
            </a:extLst>
          </p:cNvPr>
          <p:cNvPicPr>
            <a:picLocks noChangeAspect="1"/>
          </p:cNvPicPr>
          <p:nvPr/>
        </p:nvPicPr>
        <p:blipFill>
          <a:blip r:embed="rId4"/>
          <a:stretch>
            <a:fillRect/>
          </a:stretch>
        </p:blipFill>
        <p:spPr>
          <a:xfrm>
            <a:off x="7821138" y="912485"/>
            <a:ext cx="3822305" cy="3050422"/>
          </a:xfrm>
          <a:prstGeom prst="rect">
            <a:avLst/>
          </a:prstGeom>
        </p:spPr>
      </p:pic>
    </p:spTree>
    <p:extLst>
      <p:ext uri="{BB962C8B-B14F-4D97-AF65-F5344CB8AC3E}">
        <p14:creationId xmlns:p14="http://schemas.microsoft.com/office/powerpoint/2010/main" val="331611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3AE5-7CFB-7418-6AA6-95F80DDD19EC}"/>
              </a:ext>
            </a:extLst>
          </p:cNvPr>
          <p:cNvSpPr>
            <a:spLocks noGrp="1"/>
          </p:cNvSpPr>
          <p:nvPr>
            <p:ph type="title"/>
          </p:nvPr>
        </p:nvSpPr>
        <p:spPr>
          <a:xfrm>
            <a:off x="1774726" y="426127"/>
            <a:ext cx="9312374" cy="972716"/>
          </a:xfrm>
        </p:spPr>
        <p:txBody>
          <a:bodyPr wrap="square" anchor="b">
            <a:normAutofit/>
          </a:bodyPr>
          <a:lstStyle/>
          <a:p>
            <a:r>
              <a:rPr lang="en-DK" dirty="0"/>
              <a:t>TwoMoons – Decision Boundaries</a:t>
            </a:r>
          </a:p>
        </p:txBody>
      </p:sp>
      <p:sp>
        <p:nvSpPr>
          <p:cNvPr id="4" name="Footer Placeholder 3">
            <a:extLst>
              <a:ext uri="{FF2B5EF4-FFF2-40B4-BE49-F238E27FC236}">
                <a16:creationId xmlns:a16="http://schemas.microsoft.com/office/drawing/2014/main" id="{E93890DA-F1E5-DB40-59FB-8B6BDECD1BB2}"/>
              </a:ext>
            </a:extLst>
          </p:cNvPr>
          <p:cNvSpPr>
            <a:spLocks noGrp="1"/>
          </p:cNvSpPr>
          <p:nvPr>
            <p:ph type="ftr" sz="quarter" idx="10"/>
          </p:nvPr>
        </p:nvSpPr>
        <p:spPr>
          <a:xfrm>
            <a:off x="5590800" y="6541200"/>
            <a:ext cx="5497200" cy="316800"/>
          </a:xfrm>
        </p:spPr>
        <p:txBody>
          <a:bodyPr anchor="ctr">
            <a:normAutofit/>
          </a:bodyPr>
          <a:lstStyle/>
          <a:p>
            <a:pPr>
              <a:spcAft>
                <a:spcPts val="600"/>
              </a:spcAft>
            </a:pPr>
            <a:r>
              <a:rPr lang="en-GB"/>
              <a:t>Active Bayesian Deep Learning</a:t>
            </a:r>
          </a:p>
        </p:txBody>
      </p:sp>
      <p:sp>
        <p:nvSpPr>
          <p:cNvPr id="5" name="Slide Number Placeholder 4">
            <a:extLst>
              <a:ext uri="{FF2B5EF4-FFF2-40B4-BE49-F238E27FC236}">
                <a16:creationId xmlns:a16="http://schemas.microsoft.com/office/drawing/2014/main" id="{4E7F1C7F-07BF-9E1B-1272-BCEDA392921D}"/>
              </a:ext>
            </a:extLst>
          </p:cNvPr>
          <p:cNvSpPr>
            <a:spLocks noGrp="1"/>
          </p:cNvSpPr>
          <p:nvPr>
            <p:ph type="sldNum" sz="quarter" idx="11"/>
          </p:nvPr>
        </p:nvSpPr>
        <p:spPr>
          <a:xfrm>
            <a:off x="11506450" y="6541200"/>
            <a:ext cx="432600" cy="316800"/>
          </a:xfrm>
        </p:spPr>
        <p:txBody>
          <a:bodyPr anchor="ctr">
            <a:normAutofit/>
          </a:bodyPr>
          <a:lstStyle/>
          <a:p>
            <a:fld id="{103EA872-A674-449B-A120-B97244F8E91D}" type="slidenum">
              <a:rPr lang="en-GB" smtClean="0"/>
              <a:pPr/>
              <a:t>9</a:t>
            </a:fld>
            <a:endParaRPr lang="en-GB" dirty="0"/>
          </a:p>
        </p:txBody>
      </p:sp>
      <p:sp>
        <p:nvSpPr>
          <p:cNvPr id="6" name="Date Placeholder 5">
            <a:extLst>
              <a:ext uri="{FF2B5EF4-FFF2-40B4-BE49-F238E27FC236}">
                <a16:creationId xmlns:a16="http://schemas.microsoft.com/office/drawing/2014/main" id="{AB893AC7-EC09-37F8-A395-6BDCDA7E5B04}"/>
              </a:ext>
            </a:extLst>
          </p:cNvPr>
          <p:cNvSpPr>
            <a:spLocks noGrp="1"/>
          </p:cNvSpPr>
          <p:nvPr>
            <p:ph type="dt" sz="half" idx="12"/>
          </p:nvPr>
        </p:nvSpPr>
        <p:spPr>
          <a:xfrm>
            <a:off x="252000" y="6541200"/>
            <a:ext cx="1105200" cy="316800"/>
          </a:xfrm>
        </p:spPr>
        <p:txBody>
          <a:bodyPr anchor="ctr">
            <a:normAutofit/>
          </a:bodyPr>
          <a:lstStyle/>
          <a:p>
            <a:fld id="{B2314C93-2A71-174D-931B-5976BF76106B}" type="datetime1">
              <a:rPr lang="da-DK" smtClean="0"/>
              <a:t>03.04.2024</a:t>
            </a:fld>
            <a:endParaRPr lang="en-GB" dirty="0"/>
          </a:p>
        </p:txBody>
      </p:sp>
      <p:pic>
        <p:nvPicPr>
          <p:cNvPr id="9" name="Picture 8">
            <a:extLst>
              <a:ext uri="{FF2B5EF4-FFF2-40B4-BE49-F238E27FC236}">
                <a16:creationId xmlns:a16="http://schemas.microsoft.com/office/drawing/2014/main" id="{2C95DA4E-2247-E251-7EC2-270C7A9046C3}"/>
              </a:ext>
            </a:extLst>
          </p:cNvPr>
          <p:cNvPicPr>
            <a:picLocks noChangeAspect="1"/>
          </p:cNvPicPr>
          <p:nvPr/>
        </p:nvPicPr>
        <p:blipFill>
          <a:blip r:embed="rId3"/>
          <a:stretch>
            <a:fillRect/>
          </a:stretch>
        </p:blipFill>
        <p:spPr>
          <a:xfrm>
            <a:off x="2299286" y="1520657"/>
            <a:ext cx="8263254" cy="4911216"/>
          </a:xfrm>
          <a:prstGeom prst="rect">
            <a:avLst/>
          </a:prstGeom>
        </p:spPr>
      </p:pic>
    </p:spTree>
    <p:extLst>
      <p:ext uri="{BB962C8B-B14F-4D97-AF65-F5344CB8AC3E}">
        <p14:creationId xmlns:p14="http://schemas.microsoft.com/office/powerpoint/2010/main" val="432919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DTU Template 16_9 - Navy blue-ENG.potx" id="{668BD327-20A8-48ED-87F5-2F6C6AB02F26}" vid="{327BD4A3-DAE5-445E-A4D0-C61A37F78C3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TemplateConfiguration><![CDATA[{"elementsMetadata":[],"documentContentValidatorConfiguration":{"enableDocumentContentValidator":false,"documentContentValidatorVersion":0},"slideId":"636957681584817741","enableDocumentContentUpdater":true,"version":"1.2"}]]></TemplafySlideTemplateConfiguration>
</file>

<file path=customXml/item11.xml><?xml version="1.0" encoding="utf-8"?>
<TemplafyTemplateConfiguration><![CDATA[{"elementsMetadata":[],"transformationConfigurations":[{"language":"{{DocumentLanguage}}","disableUpdates":false,"type":"proofingLanguage"}],"templateName":"DTU Template 16_9 - Navy blue","templateDescription":"","enableDocumentContentUpdater":true,"version":"1.2"}]]></TemplafyTemplateConfiguration>
</file>

<file path=customXml/item2.xml><?xml version="1.0" encoding="utf-8"?>
<TemplafySlideFormConfiguration><![CDATA[{"formFields":[],"formDataEntries":[]}]]></TemplafySlideFormConfiguration>
</file>

<file path=customXml/item3.xml><?xml version="1.0" encoding="utf-8"?>
<TemplafySlideTemplateConfiguration><![CDATA[{"elementsMetadata":[],"documentContentValidatorConfiguration":{"enableDocumentContentValidator":false,"documentContentValidatorVersion":0},"slideId":"636957681585013765","enableDocumentContentUpdater":true,"version":"1.2"}]]></TemplafySlideTemplate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ct:contentTypeSchema xmlns:ct="http://schemas.microsoft.com/office/2006/metadata/contentType" xmlns:ma="http://schemas.microsoft.com/office/2006/metadata/properties/metaAttributes" ct:_="" ma:_="" ma:contentTypeName="Dokument" ma:contentTypeID="0x0101009ADA1FD2B40FDA458284BB6FCA763489" ma:contentTypeVersion="5" ma:contentTypeDescription="Opprett et nytt dokument." ma:contentTypeScope="" ma:versionID="fd13edf5101e3b5e1dee61cb844bc2d6">
  <xsd:schema xmlns:xsd="http://www.w3.org/2001/XMLSchema" xmlns:xs="http://www.w3.org/2001/XMLSchema" xmlns:p="http://schemas.microsoft.com/office/2006/metadata/properties" xmlns:ns2="683dcda1-f8c3-442f-ae64-e236c052732d" xmlns:ns3="715bde23-c48d-41ea-a697-dffaa8fbae8d" targetNamespace="http://schemas.microsoft.com/office/2006/metadata/properties" ma:root="true" ma:fieldsID="e626b0b9908ce5fda91bb59bc65d097a" ns2:_="" ns3:_="">
    <xsd:import namespace="683dcda1-f8c3-442f-ae64-e236c052732d"/>
    <xsd:import namespace="715bde23-c48d-41ea-a697-dffaa8fbae8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3dcda1-f8c3-442f-ae64-e236c05273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5bde23-c48d-41ea-a697-dffaa8fbae8d" elementFormDefault="qualified">
    <xsd:import namespace="http://schemas.microsoft.com/office/2006/documentManagement/types"/>
    <xsd:import namespace="http://schemas.microsoft.com/office/infopath/2007/PartnerControls"/>
    <xsd:element name="SharedWithUsers" ma:index="11"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TemplafySlideTemplateConfiguration><![CDATA[{"elementsMetadata":[],"documentContentValidatorConfiguration":{"enableDocumentContentValidator":false,"documentContentValidatorVersion":0},"slideId":"636957681585124447","enableDocumentContentUpdater":true,"version":"1.2"}]]></TemplafySlideTemplateConfiguration>
</file>

<file path=customXml/item9.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TemplafyFormConfiguration>
</file>

<file path=customXml/itemProps1.xml><?xml version="1.0" encoding="utf-8"?>
<ds:datastoreItem xmlns:ds="http://schemas.openxmlformats.org/officeDocument/2006/customXml" ds:itemID="{CE7A6185-E15E-44DF-9C90-28D23E18D228}">
  <ds:schemaRefs>
    <ds:schemaRef ds:uri="http://schemas.microsoft.com/sharepoint/v3/contenttype/forms"/>
  </ds:schemaRefs>
</ds:datastoreItem>
</file>

<file path=customXml/itemProps10.xml><?xml version="1.0" encoding="utf-8"?>
<ds:datastoreItem xmlns:ds="http://schemas.openxmlformats.org/officeDocument/2006/customXml" ds:itemID="{A21E89D4-F487-4C26-905C-EE6B6998C9D1}">
  <ds:schemaRefs/>
</ds:datastoreItem>
</file>

<file path=customXml/itemProps11.xml><?xml version="1.0" encoding="utf-8"?>
<ds:datastoreItem xmlns:ds="http://schemas.openxmlformats.org/officeDocument/2006/customXml" ds:itemID="{1334258C-C3E7-4029-A615-C886A240FB15}">
  <ds:schemaRefs/>
</ds:datastoreItem>
</file>

<file path=customXml/itemProps2.xml><?xml version="1.0" encoding="utf-8"?>
<ds:datastoreItem xmlns:ds="http://schemas.openxmlformats.org/officeDocument/2006/customXml" ds:itemID="{7FEA1E6D-AEEC-41D9-9E9A-45BA2EAE1656}">
  <ds:schemaRefs/>
</ds:datastoreItem>
</file>

<file path=customXml/itemProps3.xml><?xml version="1.0" encoding="utf-8"?>
<ds:datastoreItem xmlns:ds="http://schemas.openxmlformats.org/officeDocument/2006/customXml" ds:itemID="{4D5E1A10-B5E6-482A-9521-846112537EBC}">
  <ds:schemaRefs/>
</ds:datastoreItem>
</file>

<file path=customXml/itemProps4.xml><?xml version="1.0" encoding="utf-8"?>
<ds:datastoreItem xmlns:ds="http://schemas.openxmlformats.org/officeDocument/2006/customXml" ds:itemID="{C6406FEB-B081-4DE3-B790-BA4B3B8258E1}">
  <ds:schemaRefs/>
</ds:datastoreItem>
</file>

<file path=customXml/itemProps5.xml><?xml version="1.0" encoding="utf-8"?>
<ds:datastoreItem xmlns:ds="http://schemas.openxmlformats.org/officeDocument/2006/customXml" ds:itemID="{A5211637-BEE7-4AAE-A4E7-A8EE3F203F81}">
  <ds:schemaRefs/>
</ds:datastoreItem>
</file>

<file path=customXml/itemProps6.xml><?xml version="1.0" encoding="utf-8"?>
<ds:datastoreItem xmlns:ds="http://schemas.openxmlformats.org/officeDocument/2006/customXml" ds:itemID="{1567431C-C3AB-4AF6-AD6E-548C5676A6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3dcda1-f8c3-442f-ae64-e236c052732d"/>
    <ds:schemaRef ds:uri="715bde23-c48d-41ea-a697-dffaa8fbae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BC3085B0-9751-4C0A-ACD6-ABA2085AAC35}">
  <ds:schemaRefs>
    <ds:schemaRef ds:uri="http://schemas.microsoft.com/office/2006/metadata/properties"/>
    <ds:schemaRef ds:uri="http://schemas.microsoft.com/office/infopath/2007/PartnerControls"/>
  </ds:schemaRefs>
</ds:datastoreItem>
</file>

<file path=customXml/itemProps8.xml><?xml version="1.0" encoding="utf-8"?>
<ds:datastoreItem xmlns:ds="http://schemas.openxmlformats.org/officeDocument/2006/customXml" ds:itemID="{68A48CB6-BD0D-4923-9904-A1B6E74851B2}">
  <ds:schemaRefs/>
</ds:datastoreItem>
</file>

<file path=customXml/itemProps9.xml><?xml version="1.0" encoding="utf-8"?>
<ds:datastoreItem xmlns:ds="http://schemas.openxmlformats.org/officeDocument/2006/customXml" ds:itemID="{5B29B696-7354-412C-9B8E-ED20D22F6B23}">
  <ds:schemaRefs/>
</ds:datastoreItem>
</file>

<file path=docProps/app.xml><?xml version="1.0" encoding="utf-8"?>
<Properties xmlns="http://schemas.openxmlformats.org/officeDocument/2006/extended-properties" xmlns:vt="http://schemas.openxmlformats.org/officeDocument/2006/docPropsVTypes">
  <Template>Blank</Template>
  <TotalTime>7486</TotalTime>
  <Words>2581</Words>
  <Application>Microsoft Macintosh PowerPoint</Application>
  <PresentationFormat>Custom</PresentationFormat>
  <Paragraphs>293</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Helvetica Neue</vt:lpstr>
      <vt:lpstr>Lora</vt:lpstr>
      <vt:lpstr>Verdana</vt:lpstr>
      <vt:lpstr>Blank</vt:lpstr>
      <vt:lpstr>PowerPoint Presentation</vt:lpstr>
      <vt:lpstr>Active Bayesian Deep Learning</vt:lpstr>
      <vt:lpstr>Motivation</vt:lpstr>
      <vt:lpstr>Active Learning Framework</vt:lpstr>
      <vt:lpstr>Problem Formulation</vt:lpstr>
      <vt:lpstr>Acquisition Functions</vt:lpstr>
      <vt:lpstr>Bayesian Active Learning</vt:lpstr>
      <vt:lpstr>Experimental Setup</vt:lpstr>
      <vt:lpstr>TwoMoons – Decision Boundaries</vt:lpstr>
      <vt:lpstr>Understanding BALD</vt:lpstr>
      <vt:lpstr>MNIST – Learning Curves</vt:lpstr>
      <vt:lpstr>Batch Aware Methods – BatchBALD </vt:lpstr>
      <vt:lpstr>MNIST Dataset – BALD vs BatchBALD</vt:lpstr>
      <vt:lpstr>What was found?</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Mads Birch Sørensen</dc:creator>
  <cp:lastModifiedBy>Mads Birch Sørensen</cp:lastModifiedBy>
  <cp:revision>14</cp:revision>
  <dcterms:created xsi:type="dcterms:W3CDTF">2024-03-16T12:10:03Z</dcterms:created>
  <dcterms:modified xsi:type="dcterms:W3CDTF">2024-04-04T14:44:46Z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imeStamp">
    <vt:lpwstr>2019-06-10T12:55:58.1255819Z</vt:lpwstr>
  </property>
  <property fmtid="{D5CDD505-2E9C-101B-9397-08002B2CF9AE}" pid="4" name="ContentTypeId">
    <vt:lpwstr>0x0101009ADA1FD2B40FDA458284BB6FCA763489</vt:lpwstr>
  </property>
</Properties>
</file>